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idole" charset="1" panose="02000503000000000000"/>
      <p:regular r:id="rId10"/>
    </p:embeddedFont>
    <p:embeddedFont>
      <p:font typeface="League Spartan" charset="1" panose="000008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Barlow SemiCondensed" charset="1" panose="00000506000000000000"/>
      <p:regular r:id="rId18"/>
    </p:embeddedFont>
    <p:embeddedFont>
      <p:font typeface="Barlow SemiCondensed Bold" charset="1" panose="00000806000000000000"/>
      <p:regular r:id="rId19"/>
    </p:embeddedFont>
    <p:embeddedFont>
      <p:font typeface="Barlow SemiCondensed Italics" charset="1" panose="00000506000000000000"/>
      <p:regular r:id="rId20"/>
    </p:embeddedFont>
    <p:embeddedFont>
      <p:font typeface="Barlow SemiCondensed Bold Italics" charset="1" panose="00000806000000000000"/>
      <p:regular r:id="rId21"/>
    </p:embeddedFont>
    <p:embeddedFont>
      <p:font typeface="Barlow SemiCondensed Thin" charset="1" panose="00000306000000000000"/>
      <p:regular r:id="rId22"/>
    </p:embeddedFont>
    <p:embeddedFont>
      <p:font typeface="Barlow SemiCondensed Thin Italics" charset="1" panose="00000306000000000000"/>
      <p:regular r:id="rId23"/>
    </p:embeddedFont>
    <p:embeddedFont>
      <p:font typeface="Barlow SemiCondensed Medium" charset="1" panose="00000606000000000000"/>
      <p:regular r:id="rId24"/>
    </p:embeddedFont>
    <p:embeddedFont>
      <p:font typeface="Barlow SemiCondensed Medium Italics" charset="1" panose="00000606000000000000"/>
      <p:regular r:id="rId25"/>
    </p:embeddedFont>
    <p:embeddedFont>
      <p:font typeface="Barlow SemiCondensed Semi-Bold" charset="1" panose="00000706000000000000"/>
      <p:regular r:id="rId26"/>
    </p:embeddedFont>
    <p:embeddedFont>
      <p:font typeface="Barlow SemiCondensed Semi-Bold Italics" charset="1" panose="00000706000000000000"/>
      <p:regular r:id="rId27"/>
    </p:embeddedFont>
    <p:embeddedFont>
      <p:font typeface="Barlow SemiCondensed Heavy" charset="1" panose="00000A06000000000000"/>
      <p:regular r:id="rId28"/>
    </p:embeddedFont>
    <p:embeddedFont>
      <p:font typeface="Barlow SemiCondensed Heavy Italics" charset="1" panose="00000A06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943B"/>
        </a:solidFill>
      </p:bgPr>
    </p:bg>
    <p:spTree>
      <p:nvGrpSpPr>
        <p:cNvPr id="1" name=""/>
        <p:cNvGrpSpPr/>
        <p:nvPr/>
      </p:nvGrpSpPr>
      <p:grpSpPr>
        <a:xfrm>
          <a:off x="0" y="0"/>
          <a:ext cx="0" cy="0"/>
          <a:chOff x="0" y="0"/>
          <a:chExt cx="0" cy="0"/>
        </a:xfrm>
      </p:grpSpPr>
      <p:sp>
        <p:nvSpPr>
          <p:cNvPr name="TextBox 2" id="2"/>
          <p:cNvSpPr txBox="true"/>
          <p:nvPr/>
        </p:nvSpPr>
        <p:spPr>
          <a:xfrm rot="0">
            <a:off x="4545963" y="2607260"/>
            <a:ext cx="9196074" cy="4341495"/>
          </a:xfrm>
          <a:prstGeom prst="rect">
            <a:avLst/>
          </a:prstGeom>
        </p:spPr>
        <p:txBody>
          <a:bodyPr anchor="t" rtlCol="false" tIns="0" lIns="0" bIns="0" rIns="0">
            <a:spAutoFit/>
          </a:bodyPr>
          <a:lstStyle/>
          <a:p>
            <a:pPr algn="ctr">
              <a:lnSpc>
                <a:spcPts val="11385"/>
              </a:lnSpc>
            </a:pPr>
            <a:r>
              <a:rPr lang="en-US" sz="10350" spc="517">
                <a:solidFill>
                  <a:srgbClr val="FFFFFF"/>
                </a:solidFill>
                <a:latin typeface="League Spartan"/>
              </a:rPr>
              <a:t>PIZZA SALES ANALYSIS</a:t>
            </a:r>
          </a:p>
        </p:txBody>
      </p:sp>
      <p:sp>
        <p:nvSpPr>
          <p:cNvPr name="TextBox 3" id="3"/>
          <p:cNvSpPr txBox="true"/>
          <p:nvPr/>
        </p:nvSpPr>
        <p:spPr>
          <a:xfrm rot="0">
            <a:off x="4545963" y="7121358"/>
            <a:ext cx="9196074" cy="501015"/>
          </a:xfrm>
          <a:prstGeom prst="rect">
            <a:avLst/>
          </a:prstGeom>
        </p:spPr>
        <p:txBody>
          <a:bodyPr anchor="t" rtlCol="false" tIns="0" lIns="0" bIns="0" rIns="0">
            <a:spAutoFit/>
          </a:bodyPr>
          <a:lstStyle/>
          <a:p>
            <a:pPr algn="ctr">
              <a:lnSpc>
                <a:spcPts val="3794"/>
              </a:lnSpc>
            </a:pPr>
            <a:r>
              <a:rPr lang="en-US" sz="3449">
                <a:solidFill>
                  <a:srgbClr val="FFFFFF"/>
                </a:solidFill>
                <a:latin typeface="Gidole"/>
              </a:rPr>
              <a:t>Insights from SQL Queries</a:t>
            </a:r>
          </a:p>
        </p:txBody>
      </p:sp>
      <p:sp>
        <p:nvSpPr>
          <p:cNvPr name="Freeform 4" id="4"/>
          <p:cNvSpPr/>
          <p:nvPr/>
        </p:nvSpPr>
        <p:spPr>
          <a:xfrm flipH="false" flipV="false" rot="0">
            <a:off x="14496537" y="1028700"/>
            <a:ext cx="6739100" cy="8110514"/>
          </a:xfrm>
          <a:custGeom>
            <a:avLst/>
            <a:gdLst/>
            <a:ahLst/>
            <a:cxnLst/>
            <a:rect r="r" b="b" t="t" l="l"/>
            <a:pathLst>
              <a:path h="8110514" w="6739100">
                <a:moveTo>
                  <a:pt x="0" y="0"/>
                </a:moveTo>
                <a:lnTo>
                  <a:pt x="6739101" y="0"/>
                </a:lnTo>
                <a:lnTo>
                  <a:pt x="6739101" y="8110514"/>
                </a:lnTo>
                <a:lnTo>
                  <a:pt x="0" y="8110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0800000">
            <a:off x="-2945612" y="1028700"/>
            <a:ext cx="6739100" cy="8110514"/>
          </a:xfrm>
          <a:custGeom>
            <a:avLst/>
            <a:gdLst/>
            <a:ahLst/>
            <a:cxnLst/>
            <a:rect r="r" b="b" t="t" l="l"/>
            <a:pathLst>
              <a:path h="8110514" w="6739100">
                <a:moveTo>
                  <a:pt x="0" y="0"/>
                </a:moveTo>
                <a:lnTo>
                  <a:pt x="6739100" y="0"/>
                </a:lnTo>
                <a:lnTo>
                  <a:pt x="6739100" y="8110514"/>
                </a:lnTo>
                <a:lnTo>
                  <a:pt x="0" y="81105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33524" y="456574"/>
            <a:ext cx="7091752" cy="5339364"/>
            <a:chOff x="0" y="0"/>
            <a:chExt cx="2536908" cy="1910032"/>
          </a:xfrm>
        </p:grpSpPr>
        <p:sp>
          <p:nvSpPr>
            <p:cNvPr name="Freeform 3" id="3"/>
            <p:cNvSpPr/>
            <p:nvPr/>
          </p:nvSpPr>
          <p:spPr>
            <a:xfrm flipH="false" flipV="false" rot="0">
              <a:off x="0" y="0"/>
              <a:ext cx="2536908" cy="1910032"/>
            </a:xfrm>
            <a:custGeom>
              <a:avLst/>
              <a:gdLst/>
              <a:ahLst/>
              <a:cxnLst/>
              <a:rect r="r" b="b" t="t" l="l"/>
              <a:pathLst>
                <a:path h="1910032" w="2536908">
                  <a:moveTo>
                    <a:pt x="0" y="0"/>
                  </a:moveTo>
                  <a:lnTo>
                    <a:pt x="0" y="1910032"/>
                  </a:lnTo>
                  <a:lnTo>
                    <a:pt x="2536908" y="1910032"/>
                  </a:lnTo>
                  <a:lnTo>
                    <a:pt x="2536908" y="0"/>
                  </a:lnTo>
                  <a:lnTo>
                    <a:pt x="0" y="0"/>
                  </a:lnTo>
                  <a:close/>
                  <a:moveTo>
                    <a:pt x="2475948" y="1849072"/>
                  </a:moveTo>
                  <a:lnTo>
                    <a:pt x="59690" y="1849072"/>
                  </a:lnTo>
                  <a:lnTo>
                    <a:pt x="59690" y="59690"/>
                  </a:lnTo>
                  <a:lnTo>
                    <a:pt x="2475948" y="59690"/>
                  </a:lnTo>
                  <a:lnTo>
                    <a:pt x="2475948" y="1849072"/>
                  </a:lnTo>
                  <a:close/>
                </a:path>
              </a:pathLst>
            </a:custGeom>
            <a:solidFill>
              <a:srgbClr val="F9943B"/>
            </a:solidFill>
          </p:spPr>
        </p:sp>
      </p:grpSp>
      <p:sp>
        <p:nvSpPr>
          <p:cNvPr name="Freeform 4" id="4"/>
          <p:cNvSpPr/>
          <p:nvPr/>
        </p:nvSpPr>
        <p:spPr>
          <a:xfrm flipH="false" flipV="false" rot="0">
            <a:off x="9482263" y="367644"/>
            <a:ext cx="1131537" cy="1069303"/>
          </a:xfrm>
          <a:custGeom>
            <a:avLst/>
            <a:gdLst/>
            <a:ahLst/>
            <a:cxnLst/>
            <a:rect r="r" b="b" t="t" l="l"/>
            <a:pathLst>
              <a:path h="1069303" w="1131537">
                <a:moveTo>
                  <a:pt x="0" y="0"/>
                </a:moveTo>
                <a:lnTo>
                  <a:pt x="1131537" y="0"/>
                </a:lnTo>
                <a:lnTo>
                  <a:pt x="1131537" y="1069302"/>
                </a:lnTo>
                <a:lnTo>
                  <a:pt x="0" y="1069302"/>
                </a:lnTo>
                <a:lnTo>
                  <a:pt x="0" y="0"/>
                </a:lnTo>
                <a:close/>
              </a:path>
            </a:pathLst>
          </a:custGeom>
          <a:blipFill>
            <a:blip r:embed="rId2"/>
            <a:stretch>
              <a:fillRect l="0" t="0" r="0" b="0"/>
            </a:stretch>
          </a:blipFill>
        </p:spPr>
      </p:sp>
      <p:sp>
        <p:nvSpPr>
          <p:cNvPr name="Freeform 5" id="5"/>
          <p:cNvSpPr/>
          <p:nvPr/>
        </p:nvSpPr>
        <p:spPr>
          <a:xfrm flipH="false" flipV="false" rot="0">
            <a:off x="9482263" y="2697113"/>
            <a:ext cx="1320197" cy="1426539"/>
          </a:xfrm>
          <a:custGeom>
            <a:avLst/>
            <a:gdLst/>
            <a:ahLst/>
            <a:cxnLst/>
            <a:rect r="r" b="b" t="t" l="l"/>
            <a:pathLst>
              <a:path h="1426539" w="1320197">
                <a:moveTo>
                  <a:pt x="0" y="0"/>
                </a:moveTo>
                <a:lnTo>
                  <a:pt x="1320197" y="0"/>
                </a:lnTo>
                <a:lnTo>
                  <a:pt x="1320197" y="1426539"/>
                </a:lnTo>
                <a:lnTo>
                  <a:pt x="0" y="14265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640097" y="5380952"/>
            <a:ext cx="1004528" cy="1094040"/>
          </a:xfrm>
          <a:custGeom>
            <a:avLst/>
            <a:gdLst/>
            <a:ahLst/>
            <a:cxnLst/>
            <a:rect r="r" b="b" t="t" l="l"/>
            <a:pathLst>
              <a:path h="1094040" w="1004528">
                <a:moveTo>
                  <a:pt x="0" y="0"/>
                </a:moveTo>
                <a:lnTo>
                  <a:pt x="1004528" y="0"/>
                </a:lnTo>
                <a:lnTo>
                  <a:pt x="1004528" y="1094040"/>
                </a:lnTo>
                <a:lnTo>
                  <a:pt x="0" y="10940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389917" y="8043955"/>
            <a:ext cx="1316230" cy="973705"/>
          </a:xfrm>
          <a:custGeom>
            <a:avLst/>
            <a:gdLst/>
            <a:ahLst/>
            <a:cxnLst/>
            <a:rect r="r" b="b" t="t" l="l"/>
            <a:pathLst>
              <a:path h="973705" w="1316230">
                <a:moveTo>
                  <a:pt x="0" y="0"/>
                </a:moveTo>
                <a:lnTo>
                  <a:pt x="1316230" y="0"/>
                </a:lnTo>
                <a:lnTo>
                  <a:pt x="1316230" y="973705"/>
                </a:lnTo>
                <a:lnTo>
                  <a:pt x="0" y="9737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595715" y="1706267"/>
            <a:ext cx="7016136" cy="2830454"/>
          </a:xfrm>
          <a:prstGeom prst="rect">
            <a:avLst/>
          </a:prstGeom>
        </p:spPr>
        <p:txBody>
          <a:bodyPr anchor="t" rtlCol="false" tIns="0" lIns="0" bIns="0" rIns="0">
            <a:spAutoFit/>
          </a:bodyPr>
          <a:lstStyle/>
          <a:p>
            <a:pPr algn="l">
              <a:lnSpc>
                <a:spcPts val="7422"/>
              </a:lnSpc>
            </a:pPr>
            <a:r>
              <a:rPr lang="en-US" sz="6185">
                <a:solidFill>
                  <a:srgbClr val="F9943B"/>
                </a:solidFill>
                <a:latin typeface="League Spartan"/>
              </a:rPr>
              <a:t>Ca</a:t>
            </a:r>
            <a:r>
              <a:rPr lang="en-US" sz="6185">
                <a:solidFill>
                  <a:srgbClr val="F9943B"/>
                </a:solidFill>
                <a:latin typeface="League Spartan"/>
              </a:rPr>
              <a:t>tegory-Wise Pizza Distribution</a:t>
            </a:r>
          </a:p>
        </p:txBody>
      </p:sp>
      <p:grpSp>
        <p:nvGrpSpPr>
          <p:cNvPr name="Group 9" id="9"/>
          <p:cNvGrpSpPr/>
          <p:nvPr/>
        </p:nvGrpSpPr>
        <p:grpSpPr>
          <a:xfrm rot="0">
            <a:off x="11135408" y="456574"/>
            <a:ext cx="7152592" cy="891441"/>
            <a:chOff x="0" y="0"/>
            <a:chExt cx="9536790" cy="1188588"/>
          </a:xfrm>
        </p:grpSpPr>
        <p:sp>
          <p:nvSpPr>
            <p:cNvPr name="TextBox 10" id="10"/>
            <p:cNvSpPr txBox="true"/>
            <p:nvPr/>
          </p:nvSpPr>
          <p:spPr>
            <a:xfrm rot="0">
              <a:off x="0" y="38100"/>
              <a:ext cx="9536790" cy="571500"/>
            </a:xfrm>
            <a:prstGeom prst="rect">
              <a:avLst/>
            </a:prstGeom>
          </p:spPr>
          <p:txBody>
            <a:bodyPr anchor="t" rtlCol="false" tIns="0" lIns="0" bIns="0" rIns="0">
              <a:spAutoFit/>
            </a:bodyPr>
            <a:lstStyle/>
            <a:p>
              <a:pPr algn="l">
                <a:lnSpc>
                  <a:spcPts val="3000"/>
                </a:lnSpc>
              </a:pPr>
              <a:r>
                <a:rPr lang="en-US" sz="3000" spc="359">
                  <a:solidFill>
                    <a:srgbClr val="F9943B"/>
                  </a:solidFill>
                  <a:latin typeface="Gidole"/>
                </a:rPr>
                <a:t>SUPREME PIZZA</a:t>
              </a:r>
            </a:p>
          </p:txBody>
        </p:sp>
        <p:sp>
          <p:nvSpPr>
            <p:cNvPr name="TextBox 11" id="11"/>
            <p:cNvSpPr txBox="true"/>
            <p:nvPr/>
          </p:nvSpPr>
          <p:spPr>
            <a:xfrm rot="0">
              <a:off x="0" y="716783"/>
              <a:ext cx="9536790" cy="471805"/>
            </a:xfrm>
            <a:prstGeom prst="rect">
              <a:avLst/>
            </a:prstGeom>
          </p:spPr>
          <p:txBody>
            <a:bodyPr anchor="t" rtlCol="false" tIns="0" lIns="0" bIns="0" rIns="0">
              <a:spAutoFit/>
            </a:bodyPr>
            <a:lstStyle/>
            <a:p>
              <a:pPr algn="l">
                <a:lnSpc>
                  <a:spcPts val="2940"/>
                </a:lnSpc>
              </a:pPr>
            </a:p>
          </p:txBody>
        </p:sp>
      </p:grpSp>
      <p:grpSp>
        <p:nvGrpSpPr>
          <p:cNvPr name="Group 12" id="12"/>
          <p:cNvGrpSpPr/>
          <p:nvPr/>
        </p:nvGrpSpPr>
        <p:grpSpPr>
          <a:xfrm rot="0">
            <a:off x="11135408" y="3091703"/>
            <a:ext cx="7152592" cy="891441"/>
            <a:chOff x="0" y="0"/>
            <a:chExt cx="9536790" cy="1188588"/>
          </a:xfrm>
        </p:grpSpPr>
        <p:sp>
          <p:nvSpPr>
            <p:cNvPr name="TextBox 13" id="13"/>
            <p:cNvSpPr txBox="true"/>
            <p:nvPr/>
          </p:nvSpPr>
          <p:spPr>
            <a:xfrm rot="0">
              <a:off x="0" y="38100"/>
              <a:ext cx="9536790" cy="571500"/>
            </a:xfrm>
            <a:prstGeom prst="rect">
              <a:avLst/>
            </a:prstGeom>
          </p:spPr>
          <p:txBody>
            <a:bodyPr anchor="t" rtlCol="false" tIns="0" lIns="0" bIns="0" rIns="0">
              <a:spAutoFit/>
            </a:bodyPr>
            <a:lstStyle/>
            <a:p>
              <a:pPr algn="l">
                <a:lnSpc>
                  <a:spcPts val="3000"/>
                </a:lnSpc>
              </a:pPr>
              <a:r>
                <a:rPr lang="en-US" sz="3000" spc="359">
                  <a:solidFill>
                    <a:srgbClr val="F9943B"/>
                  </a:solidFill>
                  <a:latin typeface="Gidole"/>
                </a:rPr>
                <a:t>VEGGIE PIZZA</a:t>
              </a:r>
            </a:p>
          </p:txBody>
        </p:sp>
        <p:sp>
          <p:nvSpPr>
            <p:cNvPr name="TextBox 14" id="14"/>
            <p:cNvSpPr txBox="true"/>
            <p:nvPr/>
          </p:nvSpPr>
          <p:spPr>
            <a:xfrm rot="0">
              <a:off x="0" y="716783"/>
              <a:ext cx="9536790" cy="471805"/>
            </a:xfrm>
            <a:prstGeom prst="rect">
              <a:avLst/>
            </a:prstGeom>
          </p:spPr>
          <p:txBody>
            <a:bodyPr anchor="t" rtlCol="false" tIns="0" lIns="0" bIns="0" rIns="0">
              <a:spAutoFit/>
            </a:bodyPr>
            <a:lstStyle/>
            <a:p>
              <a:pPr algn="l">
                <a:lnSpc>
                  <a:spcPts val="2940"/>
                </a:lnSpc>
              </a:pPr>
            </a:p>
          </p:txBody>
        </p:sp>
      </p:grpSp>
      <p:grpSp>
        <p:nvGrpSpPr>
          <p:cNvPr name="Group 15" id="15"/>
          <p:cNvGrpSpPr/>
          <p:nvPr/>
        </p:nvGrpSpPr>
        <p:grpSpPr>
          <a:xfrm rot="0">
            <a:off x="11135408" y="5650519"/>
            <a:ext cx="7152592" cy="891441"/>
            <a:chOff x="0" y="0"/>
            <a:chExt cx="9536790" cy="1188588"/>
          </a:xfrm>
        </p:grpSpPr>
        <p:sp>
          <p:nvSpPr>
            <p:cNvPr name="TextBox 16" id="16"/>
            <p:cNvSpPr txBox="true"/>
            <p:nvPr/>
          </p:nvSpPr>
          <p:spPr>
            <a:xfrm rot="0">
              <a:off x="0" y="38100"/>
              <a:ext cx="9536790" cy="571500"/>
            </a:xfrm>
            <a:prstGeom prst="rect">
              <a:avLst/>
            </a:prstGeom>
          </p:spPr>
          <p:txBody>
            <a:bodyPr anchor="t" rtlCol="false" tIns="0" lIns="0" bIns="0" rIns="0">
              <a:spAutoFit/>
            </a:bodyPr>
            <a:lstStyle/>
            <a:p>
              <a:pPr algn="l">
                <a:lnSpc>
                  <a:spcPts val="3000"/>
                </a:lnSpc>
              </a:pPr>
              <a:r>
                <a:rPr lang="en-US" sz="3000" spc="359">
                  <a:solidFill>
                    <a:srgbClr val="F9943B"/>
                  </a:solidFill>
                  <a:latin typeface="Gidole"/>
                </a:rPr>
                <a:t>CLASSIC PIZZA</a:t>
              </a:r>
            </a:p>
          </p:txBody>
        </p:sp>
        <p:sp>
          <p:nvSpPr>
            <p:cNvPr name="TextBox 17" id="17"/>
            <p:cNvSpPr txBox="true"/>
            <p:nvPr/>
          </p:nvSpPr>
          <p:spPr>
            <a:xfrm rot="0">
              <a:off x="0" y="716783"/>
              <a:ext cx="9536790" cy="471805"/>
            </a:xfrm>
            <a:prstGeom prst="rect">
              <a:avLst/>
            </a:prstGeom>
          </p:spPr>
          <p:txBody>
            <a:bodyPr anchor="t" rtlCol="false" tIns="0" lIns="0" bIns="0" rIns="0">
              <a:spAutoFit/>
            </a:bodyPr>
            <a:lstStyle/>
            <a:p>
              <a:pPr algn="l">
                <a:lnSpc>
                  <a:spcPts val="2940"/>
                </a:lnSpc>
              </a:pPr>
            </a:p>
          </p:txBody>
        </p:sp>
      </p:grpSp>
      <p:grpSp>
        <p:nvGrpSpPr>
          <p:cNvPr name="Group 18" id="18"/>
          <p:cNvGrpSpPr/>
          <p:nvPr/>
        </p:nvGrpSpPr>
        <p:grpSpPr>
          <a:xfrm rot="0">
            <a:off x="11135408" y="8085087"/>
            <a:ext cx="7152592" cy="891441"/>
            <a:chOff x="0" y="0"/>
            <a:chExt cx="9536790" cy="1188588"/>
          </a:xfrm>
        </p:grpSpPr>
        <p:sp>
          <p:nvSpPr>
            <p:cNvPr name="TextBox 19" id="19"/>
            <p:cNvSpPr txBox="true"/>
            <p:nvPr/>
          </p:nvSpPr>
          <p:spPr>
            <a:xfrm rot="0">
              <a:off x="0" y="38100"/>
              <a:ext cx="9536790" cy="571500"/>
            </a:xfrm>
            <a:prstGeom prst="rect">
              <a:avLst/>
            </a:prstGeom>
          </p:spPr>
          <p:txBody>
            <a:bodyPr anchor="t" rtlCol="false" tIns="0" lIns="0" bIns="0" rIns="0">
              <a:spAutoFit/>
            </a:bodyPr>
            <a:lstStyle/>
            <a:p>
              <a:pPr algn="l">
                <a:lnSpc>
                  <a:spcPts val="3000"/>
                </a:lnSpc>
              </a:pPr>
              <a:r>
                <a:rPr lang="en-US" sz="3000" spc="359">
                  <a:solidFill>
                    <a:srgbClr val="F9943B"/>
                  </a:solidFill>
                  <a:latin typeface="Gidole"/>
                </a:rPr>
                <a:t>CHICKEN PIZZA</a:t>
              </a:r>
            </a:p>
          </p:txBody>
        </p:sp>
        <p:sp>
          <p:nvSpPr>
            <p:cNvPr name="TextBox 20" id="20"/>
            <p:cNvSpPr txBox="true"/>
            <p:nvPr/>
          </p:nvSpPr>
          <p:spPr>
            <a:xfrm rot="0">
              <a:off x="0" y="716783"/>
              <a:ext cx="9536790" cy="471805"/>
            </a:xfrm>
            <a:prstGeom prst="rect">
              <a:avLst/>
            </a:prstGeom>
          </p:spPr>
          <p:txBody>
            <a:bodyPr anchor="t" rtlCol="false" tIns="0" lIns="0" bIns="0" rIns="0">
              <a:spAutoFit/>
            </a:bodyPr>
            <a:lstStyle/>
            <a:p>
              <a:pPr algn="l">
                <a:lnSpc>
                  <a:spcPts val="2940"/>
                </a:lnSpc>
              </a:pPr>
            </a:p>
          </p:txBody>
        </p:sp>
      </p:grpSp>
      <p:sp>
        <p:nvSpPr>
          <p:cNvPr name="TextBox 21" id="21"/>
          <p:cNvSpPr txBox="true"/>
          <p:nvPr/>
        </p:nvSpPr>
        <p:spPr>
          <a:xfrm rot="0">
            <a:off x="10792210" y="940685"/>
            <a:ext cx="1451956" cy="1365434"/>
          </a:xfrm>
          <a:prstGeom prst="rect">
            <a:avLst/>
          </a:prstGeom>
        </p:spPr>
        <p:txBody>
          <a:bodyPr anchor="t" rtlCol="false" tIns="0" lIns="0" bIns="0" rIns="0">
            <a:spAutoFit/>
          </a:bodyPr>
          <a:lstStyle/>
          <a:p>
            <a:pPr algn="ctr">
              <a:lnSpc>
                <a:spcPts val="10302"/>
              </a:lnSpc>
            </a:pPr>
            <a:r>
              <a:rPr lang="en-US" sz="10302">
                <a:solidFill>
                  <a:srgbClr val="CB6E30"/>
                </a:solidFill>
                <a:latin typeface="Barlow SemiCondensed"/>
              </a:rPr>
              <a:t>9</a:t>
            </a:r>
          </a:p>
        </p:txBody>
      </p:sp>
      <p:sp>
        <p:nvSpPr>
          <p:cNvPr name="TextBox 22" id="22"/>
          <p:cNvSpPr txBox="true"/>
          <p:nvPr/>
        </p:nvSpPr>
        <p:spPr>
          <a:xfrm rot="0">
            <a:off x="10792210" y="3504035"/>
            <a:ext cx="1451956" cy="1365434"/>
          </a:xfrm>
          <a:prstGeom prst="rect">
            <a:avLst/>
          </a:prstGeom>
        </p:spPr>
        <p:txBody>
          <a:bodyPr anchor="t" rtlCol="false" tIns="0" lIns="0" bIns="0" rIns="0">
            <a:spAutoFit/>
          </a:bodyPr>
          <a:lstStyle/>
          <a:p>
            <a:pPr algn="ctr">
              <a:lnSpc>
                <a:spcPts val="10302"/>
              </a:lnSpc>
            </a:pPr>
            <a:r>
              <a:rPr lang="en-US" sz="10302">
                <a:solidFill>
                  <a:srgbClr val="CB6E30"/>
                </a:solidFill>
                <a:latin typeface="Barlow SemiCondensed"/>
              </a:rPr>
              <a:t>9</a:t>
            </a:r>
          </a:p>
        </p:txBody>
      </p:sp>
      <p:sp>
        <p:nvSpPr>
          <p:cNvPr name="TextBox 23" id="23"/>
          <p:cNvSpPr txBox="true"/>
          <p:nvPr/>
        </p:nvSpPr>
        <p:spPr>
          <a:xfrm rot="0">
            <a:off x="10792210" y="6070625"/>
            <a:ext cx="1451956" cy="1365434"/>
          </a:xfrm>
          <a:prstGeom prst="rect">
            <a:avLst/>
          </a:prstGeom>
        </p:spPr>
        <p:txBody>
          <a:bodyPr anchor="t" rtlCol="false" tIns="0" lIns="0" bIns="0" rIns="0">
            <a:spAutoFit/>
          </a:bodyPr>
          <a:lstStyle/>
          <a:p>
            <a:pPr algn="ctr">
              <a:lnSpc>
                <a:spcPts val="10302"/>
              </a:lnSpc>
            </a:pPr>
            <a:r>
              <a:rPr lang="en-US" sz="10302">
                <a:solidFill>
                  <a:srgbClr val="CB6E30"/>
                </a:solidFill>
                <a:latin typeface="Barlow SemiCondensed"/>
              </a:rPr>
              <a:t>8</a:t>
            </a:r>
          </a:p>
        </p:txBody>
      </p:sp>
      <p:sp>
        <p:nvSpPr>
          <p:cNvPr name="TextBox 24" id="24"/>
          <p:cNvSpPr txBox="true"/>
          <p:nvPr/>
        </p:nvSpPr>
        <p:spPr>
          <a:xfrm rot="0">
            <a:off x="10792210" y="8614345"/>
            <a:ext cx="1451956" cy="1365434"/>
          </a:xfrm>
          <a:prstGeom prst="rect">
            <a:avLst/>
          </a:prstGeom>
        </p:spPr>
        <p:txBody>
          <a:bodyPr anchor="t" rtlCol="false" tIns="0" lIns="0" bIns="0" rIns="0">
            <a:spAutoFit/>
          </a:bodyPr>
          <a:lstStyle/>
          <a:p>
            <a:pPr algn="ctr">
              <a:lnSpc>
                <a:spcPts val="10302"/>
              </a:lnSpc>
            </a:pPr>
            <a:r>
              <a:rPr lang="en-US" sz="10302">
                <a:solidFill>
                  <a:srgbClr val="CB6E30"/>
                </a:solidFill>
                <a:latin typeface="Barlow SemiCondensed"/>
              </a:rPr>
              <a:t>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943B"/>
        </a:solidFill>
      </p:bgPr>
    </p:bg>
    <p:spTree>
      <p:nvGrpSpPr>
        <p:cNvPr id="1" name=""/>
        <p:cNvGrpSpPr/>
        <p:nvPr/>
      </p:nvGrpSpPr>
      <p:grpSpPr>
        <a:xfrm>
          <a:off x="0" y="0"/>
          <a:ext cx="0" cy="0"/>
          <a:chOff x="0" y="0"/>
          <a:chExt cx="0" cy="0"/>
        </a:xfrm>
      </p:grpSpPr>
      <p:sp>
        <p:nvSpPr>
          <p:cNvPr name="AutoShape 2" id="2"/>
          <p:cNvSpPr/>
          <p:nvPr/>
        </p:nvSpPr>
        <p:spPr>
          <a:xfrm rot="0">
            <a:off x="-471681" y="-527133"/>
            <a:ext cx="7835409" cy="11341265"/>
          </a:xfrm>
          <a:prstGeom prst="rect">
            <a:avLst/>
          </a:prstGeom>
          <a:solidFill>
            <a:srgbClr val="FFFFFF"/>
          </a:solidFill>
        </p:spPr>
      </p:sp>
      <p:grpSp>
        <p:nvGrpSpPr>
          <p:cNvPr name="Group 3" id="3"/>
          <p:cNvGrpSpPr/>
          <p:nvPr/>
        </p:nvGrpSpPr>
        <p:grpSpPr>
          <a:xfrm rot="0">
            <a:off x="6800447" y="1028700"/>
            <a:ext cx="10458853" cy="8229600"/>
            <a:chOff x="0" y="0"/>
            <a:chExt cx="3741409" cy="2943946"/>
          </a:xfrm>
        </p:grpSpPr>
        <p:sp>
          <p:nvSpPr>
            <p:cNvPr name="Freeform 4" id="4"/>
            <p:cNvSpPr/>
            <p:nvPr/>
          </p:nvSpPr>
          <p:spPr>
            <a:xfrm flipH="false" flipV="false" rot="0">
              <a:off x="0" y="0"/>
              <a:ext cx="3741409" cy="2943946"/>
            </a:xfrm>
            <a:custGeom>
              <a:avLst/>
              <a:gdLst/>
              <a:ahLst/>
              <a:cxnLst/>
              <a:rect r="r" b="b" t="t" l="l"/>
              <a:pathLst>
                <a:path h="2943946" w="3741409">
                  <a:moveTo>
                    <a:pt x="0" y="0"/>
                  </a:moveTo>
                  <a:lnTo>
                    <a:pt x="0" y="2943946"/>
                  </a:lnTo>
                  <a:lnTo>
                    <a:pt x="3741409" y="2943946"/>
                  </a:lnTo>
                  <a:lnTo>
                    <a:pt x="3741409" y="0"/>
                  </a:lnTo>
                  <a:lnTo>
                    <a:pt x="0" y="0"/>
                  </a:lnTo>
                  <a:close/>
                  <a:moveTo>
                    <a:pt x="3680449" y="2882986"/>
                  </a:moveTo>
                  <a:lnTo>
                    <a:pt x="59690" y="2882986"/>
                  </a:lnTo>
                  <a:lnTo>
                    <a:pt x="59690" y="59690"/>
                  </a:lnTo>
                  <a:lnTo>
                    <a:pt x="3680449" y="59690"/>
                  </a:lnTo>
                  <a:lnTo>
                    <a:pt x="3680449" y="2882986"/>
                  </a:lnTo>
                  <a:close/>
                </a:path>
              </a:pathLst>
            </a:custGeom>
            <a:solidFill>
              <a:srgbClr val="FFFFFF"/>
            </a:solidFill>
          </p:spPr>
        </p:sp>
      </p:grpSp>
      <p:sp>
        <p:nvSpPr>
          <p:cNvPr name="Freeform 5" id="5"/>
          <p:cNvSpPr/>
          <p:nvPr/>
        </p:nvSpPr>
        <p:spPr>
          <a:xfrm flipH="false" flipV="false" rot="0">
            <a:off x="1028700" y="4219927"/>
            <a:ext cx="5538383" cy="4770649"/>
          </a:xfrm>
          <a:custGeom>
            <a:avLst/>
            <a:gdLst/>
            <a:ahLst/>
            <a:cxnLst/>
            <a:rect r="r" b="b" t="t" l="l"/>
            <a:pathLst>
              <a:path h="4770649" w="5538383">
                <a:moveTo>
                  <a:pt x="0" y="0"/>
                </a:moveTo>
                <a:lnTo>
                  <a:pt x="5538383" y="0"/>
                </a:lnTo>
                <a:lnTo>
                  <a:pt x="5538383" y="4770648"/>
                </a:lnTo>
                <a:lnTo>
                  <a:pt x="0" y="4770648"/>
                </a:lnTo>
                <a:lnTo>
                  <a:pt x="0" y="0"/>
                </a:lnTo>
                <a:close/>
              </a:path>
            </a:pathLst>
          </a:custGeom>
          <a:blipFill>
            <a:blip r:embed="rId2"/>
            <a:stretch>
              <a:fillRect l="-19135" t="0" r="-10071" b="0"/>
            </a:stretch>
          </a:blipFill>
        </p:spPr>
      </p:sp>
      <p:sp>
        <p:nvSpPr>
          <p:cNvPr name="TextBox 6" id="6"/>
          <p:cNvSpPr txBox="true"/>
          <p:nvPr/>
        </p:nvSpPr>
        <p:spPr>
          <a:xfrm rot="0">
            <a:off x="1028700" y="1085850"/>
            <a:ext cx="4691126" cy="2857500"/>
          </a:xfrm>
          <a:prstGeom prst="rect">
            <a:avLst/>
          </a:prstGeom>
        </p:spPr>
        <p:txBody>
          <a:bodyPr anchor="t" rtlCol="false" tIns="0" lIns="0" bIns="0" rIns="0">
            <a:spAutoFit/>
          </a:bodyPr>
          <a:lstStyle/>
          <a:p>
            <a:pPr algn="l">
              <a:lnSpc>
                <a:spcPts val="7425"/>
              </a:lnSpc>
            </a:pPr>
            <a:r>
              <a:rPr lang="en-US" sz="6750">
                <a:solidFill>
                  <a:srgbClr val="F9943B"/>
                </a:solidFill>
                <a:latin typeface="League Spartan"/>
              </a:rPr>
              <a:t>AVERAGE DAILY ORDERS</a:t>
            </a:r>
          </a:p>
        </p:txBody>
      </p:sp>
      <p:sp>
        <p:nvSpPr>
          <p:cNvPr name="TextBox 7" id="7"/>
          <p:cNvSpPr txBox="true"/>
          <p:nvPr/>
        </p:nvSpPr>
        <p:spPr>
          <a:xfrm rot="0">
            <a:off x="10230214" y="3412283"/>
            <a:ext cx="6109522" cy="518013"/>
          </a:xfrm>
          <a:prstGeom prst="rect">
            <a:avLst/>
          </a:prstGeom>
        </p:spPr>
        <p:txBody>
          <a:bodyPr anchor="t" rtlCol="false" tIns="0" lIns="0" bIns="0" rIns="0">
            <a:spAutoFit/>
          </a:bodyPr>
          <a:lstStyle/>
          <a:p>
            <a:pPr algn="l">
              <a:lnSpc>
                <a:spcPts val="3774"/>
              </a:lnSpc>
            </a:pPr>
            <a:r>
              <a:rPr lang="en-US" sz="3774" spc="452">
                <a:solidFill>
                  <a:srgbClr val="FFFFFF"/>
                </a:solidFill>
                <a:latin typeface="Gidole"/>
              </a:rPr>
              <a:t>AVERAGE DAILY ORDERS</a:t>
            </a:r>
          </a:p>
        </p:txBody>
      </p:sp>
      <p:sp>
        <p:nvSpPr>
          <p:cNvPr name="TextBox 8" id="8"/>
          <p:cNvSpPr txBox="true"/>
          <p:nvPr/>
        </p:nvSpPr>
        <p:spPr>
          <a:xfrm rot="0">
            <a:off x="7720011" y="3049915"/>
            <a:ext cx="2510203" cy="1376100"/>
          </a:xfrm>
          <a:prstGeom prst="rect">
            <a:avLst/>
          </a:prstGeom>
        </p:spPr>
        <p:txBody>
          <a:bodyPr anchor="t" rtlCol="false" tIns="0" lIns="0" bIns="0" rIns="0">
            <a:spAutoFit/>
          </a:bodyPr>
          <a:lstStyle/>
          <a:p>
            <a:pPr algn="ctr">
              <a:lnSpc>
                <a:spcPts val="10302"/>
              </a:lnSpc>
            </a:pPr>
            <a:r>
              <a:rPr lang="en-US" sz="10302">
                <a:solidFill>
                  <a:srgbClr val="FFFFFF"/>
                </a:solidFill>
                <a:latin typeface="Barlow SemiCondensed"/>
              </a:rPr>
              <a:t>138</a:t>
            </a:r>
          </a:p>
        </p:txBody>
      </p:sp>
      <p:sp>
        <p:nvSpPr>
          <p:cNvPr name="TextBox 9" id="9"/>
          <p:cNvSpPr txBox="true"/>
          <p:nvPr/>
        </p:nvSpPr>
        <p:spPr>
          <a:xfrm rot="0">
            <a:off x="8152048" y="4878001"/>
            <a:ext cx="7755652" cy="2326922"/>
          </a:xfrm>
          <a:prstGeom prst="rect">
            <a:avLst/>
          </a:prstGeom>
        </p:spPr>
        <p:txBody>
          <a:bodyPr anchor="t" rtlCol="false" tIns="0" lIns="0" bIns="0" rIns="0">
            <a:spAutoFit/>
          </a:bodyPr>
          <a:lstStyle/>
          <a:p>
            <a:pPr algn="just">
              <a:lnSpc>
                <a:spcPts val="4632"/>
              </a:lnSpc>
            </a:pPr>
            <a:r>
              <a:rPr lang="en-US" sz="3308">
                <a:solidFill>
                  <a:srgbClr val="FFFFFF"/>
                </a:solidFill>
                <a:latin typeface="Gidole"/>
              </a:rPr>
              <a:t>By analyzing this metric, we gain valuable insights into the consistent level of customer engagement and the overall demand for our pizza products on a daily basis.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8149559" cy="8229600"/>
          </a:xfrm>
          <a:prstGeom prst="rect">
            <a:avLst/>
          </a:prstGeom>
          <a:solidFill>
            <a:srgbClr val="F9943B"/>
          </a:solidFill>
        </p:spPr>
      </p:sp>
      <p:sp>
        <p:nvSpPr>
          <p:cNvPr name="AutoShape 3" id="3"/>
          <p:cNvSpPr/>
          <p:nvPr/>
        </p:nvSpPr>
        <p:spPr>
          <a:xfrm rot="0">
            <a:off x="9144000" y="1028700"/>
            <a:ext cx="8149559" cy="8229600"/>
          </a:xfrm>
          <a:prstGeom prst="rect">
            <a:avLst/>
          </a:prstGeom>
          <a:solidFill>
            <a:srgbClr val="F9943B">
              <a:alpha val="14902"/>
            </a:srgbClr>
          </a:solidFill>
        </p:spPr>
      </p:sp>
      <p:sp>
        <p:nvSpPr>
          <p:cNvPr name="Freeform 4" id="4"/>
          <p:cNvSpPr/>
          <p:nvPr/>
        </p:nvSpPr>
        <p:spPr>
          <a:xfrm flipH="false" flipV="false" rot="0">
            <a:off x="1541198" y="4694880"/>
            <a:ext cx="7124562" cy="4052553"/>
          </a:xfrm>
          <a:custGeom>
            <a:avLst/>
            <a:gdLst/>
            <a:ahLst/>
            <a:cxnLst/>
            <a:rect r="r" b="b" t="t" l="l"/>
            <a:pathLst>
              <a:path h="4052553" w="7124562">
                <a:moveTo>
                  <a:pt x="0" y="0"/>
                </a:moveTo>
                <a:lnTo>
                  <a:pt x="7124562" y="0"/>
                </a:lnTo>
                <a:lnTo>
                  <a:pt x="7124562" y="4052553"/>
                </a:lnTo>
                <a:lnTo>
                  <a:pt x="0" y="4052553"/>
                </a:lnTo>
                <a:lnTo>
                  <a:pt x="0" y="0"/>
                </a:lnTo>
                <a:close/>
              </a:path>
            </a:pathLst>
          </a:custGeom>
          <a:blipFill>
            <a:blip r:embed="rId2"/>
            <a:stretch>
              <a:fillRect l="-561" t="0" r="-561" b="0"/>
            </a:stretch>
          </a:blipFill>
        </p:spPr>
      </p:sp>
      <p:sp>
        <p:nvSpPr>
          <p:cNvPr name="Freeform 5" id="5"/>
          <p:cNvSpPr/>
          <p:nvPr/>
        </p:nvSpPr>
        <p:spPr>
          <a:xfrm flipH="false" flipV="false" rot="0">
            <a:off x="9656498" y="1539567"/>
            <a:ext cx="7124562" cy="4052553"/>
          </a:xfrm>
          <a:custGeom>
            <a:avLst/>
            <a:gdLst/>
            <a:ahLst/>
            <a:cxnLst/>
            <a:rect r="r" b="b" t="t" l="l"/>
            <a:pathLst>
              <a:path h="4052553" w="7124562">
                <a:moveTo>
                  <a:pt x="0" y="0"/>
                </a:moveTo>
                <a:lnTo>
                  <a:pt x="7124562" y="0"/>
                </a:lnTo>
                <a:lnTo>
                  <a:pt x="7124562" y="4052553"/>
                </a:lnTo>
                <a:lnTo>
                  <a:pt x="0" y="4052553"/>
                </a:lnTo>
                <a:lnTo>
                  <a:pt x="0" y="0"/>
                </a:lnTo>
                <a:close/>
              </a:path>
            </a:pathLst>
          </a:custGeom>
          <a:blipFill>
            <a:blip r:embed="rId3"/>
            <a:stretch>
              <a:fillRect l="0" t="-15926" r="0" b="-15926"/>
            </a:stretch>
          </a:blipFill>
        </p:spPr>
      </p:sp>
      <p:grpSp>
        <p:nvGrpSpPr>
          <p:cNvPr name="Group 6" id="6"/>
          <p:cNvGrpSpPr/>
          <p:nvPr/>
        </p:nvGrpSpPr>
        <p:grpSpPr>
          <a:xfrm rot="0">
            <a:off x="1475985" y="1867523"/>
            <a:ext cx="7254988" cy="1104166"/>
            <a:chOff x="0" y="0"/>
            <a:chExt cx="9673318" cy="1472222"/>
          </a:xfrm>
        </p:grpSpPr>
        <p:sp>
          <p:nvSpPr>
            <p:cNvPr name="TextBox 7" id="7"/>
            <p:cNvSpPr txBox="true"/>
            <p:nvPr/>
          </p:nvSpPr>
          <p:spPr>
            <a:xfrm rot="0">
              <a:off x="0" y="9525"/>
              <a:ext cx="9673318" cy="688975"/>
            </a:xfrm>
            <a:prstGeom prst="rect">
              <a:avLst/>
            </a:prstGeom>
          </p:spPr>
          <p:txBody>
            <a:bodyPr anchor="t" rtlCol="false" tIns="0" lIns="0" bIns="0" rIns="0">
              <a:spAutoFit/>
            </a:bodyPr>
            <a:lstStyle/>
            <a:p>
              <a:pPr algn="ctr">
                <a:lnSpc>
                  <a:spcPts val="4139"/>
                </a:lnSpc>
              </a:pPr>
              <a:r>
                <a:rPr lang="en-US" sz="3449">
                  <a:solidFill>
                    <a:srgbClr val="FFFFFF"/>
                  </a:solidFill>
                  <a:latin typeface="League Spartan"/>
                </a:rPr>
                <a:t>ADVANCED ANALYSIS RESULTS</a:t>
              </a:r>
            </a:p>
          </p:txBody>
        </p:sp>
        <p:sp>
          <p:nvSpPr>
            <p:cNvPr name="TextBox 8" id="8"/>
            <p:cNvSpPr txBox="true"/>
            <p:nvPr/>
          </p:nvSpPr>
          <p:spPr>
            <a:xfrm rot="0">
              <a:off x="0" y="777108"/>
              <a:ext cx="9673318" cy="695114"/>
            </a:xfrm>
            <a:prstGeom prst="rect">
              <a:avLst/>
            </a:prstGeom>
          </p:spPr>
          <p:txBody>
            <a:bodyPr anchor="t" rtlCol="false" tIns="0" lIns="0" bIns="0" rIns="0">
              <a:spAutoFit/>
            </a:bodyPr>
            <a:lstStyle/>
            <a:p>
              <a:pPr algn="ctr">
                <a:lnSpc>
                  <a:spcPts val="4339"/>
                </a:lnSpc>
              </a:pPr>
              <a:r>
                <a:rPr lang="en-US" sz="3099">
                  <a:solidFill>
                    <a:srgbClr val="FFFFFF"/>
                  </a:solidFill>
                  <a:latin typeface="Gidole"/>
                </a:rPr>
                <a:t>Percentage Contribution of Pizza Types</a:t>
              </a:r>
            </a:p>
          </p:txBody>
        </p:sp>
      </p:grpSp>
      <p:grpSp>
        <p:nvGrpSpPr>
          <p:cNvPr name="Group 9" id="9"/>
          <p:cNvGrpSpPr/>
          <p:nvPr/>
        </p:nvGrpSpPr>
        <p:grpSpPr>
          <a:xfrm rot="0">
            <a:off x="10292682" y="6402923"/>
            <a:ext cx="5852195" cy="1843306"/>
            <a:chOff x="0" y="0"/>
            <a:chExt cx="7802926" cy="2457741"/>
          </a:xfrm>
        </p:grpSpPr>
        <p:sp>
          <p:nvSpPr>
            <p:cNvPr name="TextBox 10" id="10"/>
            <p:cNvSpPr txBox="true"/>
            <p:nvPr/>
          </p:nvSpPr>
          <p:spPr>
            <a:xfrm rot="0">
              <a:off x="0" y="9525"/>
              <a:ext cx="7802926" cy="625475"/>
            </a:xfrm>
            <a:prstGeom prst="rect">
              <a:avLst/>
            </a:prstGeom>
          </p:spPr>
          <p:txBody>
            <a:bodyPr anchor="t" rtlCol="false" tIns="0" lIns="0" bIns="0" rIns="0">
              <a:spAutoFit/>
            </a:bodyPr>
            <a:lstStyle/>
            <a:p>
              <a:pPr algn="ctr">
                <a:lnSpc>
                  <a:spcPts val="3779"/>
                </a:lnSpc>
              </a:pPr>
              <a:r>
                <a:rPr lang="en-US" sz="3150">
                  <a:solidFill>
                    <a:srgbClr val="F9943B"/>
                  </a:solidFill>
                  <a:latin typeface="League Spartan"/>
                </a:rPr>
                <a:t>RISK TRANSFER METHODS</a:t>
              </a:r>
            </a:p>
          </p:txBody>
        </p:sp>
        <p:sp>
          <p:nvSpPr>
            <p:cNvPr name="TextBox 11" id="11"/>
            <p:cNvSpPr txBox="true"/>
            <p:nvPr/>
          </p:nvSpPr>
          <p:spPr>
            <a:xfrm rot="0">
              <a:off x="0" y="723133"/>
              <a:ext cx="7802926" cy="1734608"/>
            </a:xfrm>
            <a:prstGeom prst="rect">
              <a:avLst/>
            </a:prstGeom>
          </p:spPr>
          <p:txBody>
            <a:bodyPr anchor="t" rtlCol="false" tIns="0" lIns="0" bIns="0" rIns="0">
              <a:spAutoFit/>
            </a:bodyPr>
            <a:lstStyle/>
            <a:p>
              <a:pPr algn="ctr">
                <a:lnSpc>
                  <a:spcPts val="3500"/>
                </a:lnSpc>
              </a:pPr>
              <a:r>
                <a:rPr lang="en-US" sz="2500">
                  <a:solidFill>
                    <a:srgbClr val="F9943B"/>
                  </a:solidFill>
                  <a:latin typeface="Gidole"/>
                </a:rPr>
                <a:t>Presentations are communication tools that can be used as demonstrations, lectures, speeches, reports, and more.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336680" y="417225"/>
            <a:ext cx="7337698" cy="6764071"/>
          </a:xfrm>
          <a:prstGeom prst="rect">
            <a:avLst/>
          </a:prstGeom>
        </p:spPr>
      </p:pic>
      <p:sp>
        <p:nvSpPr>
          <p:cNvPr name="AutoShape 3" id="3"/>
          <p:cNvSpPr/>
          <p:nvPr/>
        </p:nvSpPr>
        <p:spPr>
          <a:xfrm rot="0">
            <a:off x="-654850" y="6971139"/>
            <a:ext cx="19597701" cy="4165858"/>
          </a:xfrm>
          <a:prstGeom prst="rect">
            <a:avLst/>
          </a:prstGeom>
          <a:solidFill>
            <a:srgbClr val="F9943B"/>
          </a:solidFill>
        </p:spPr>
      </p:sp>
      <p:sp>
        <p:nvSpPr>
          <p:cNvPr name="TextBox 4" id="4"/>
          <p:cNvSpPr txBox="true"/>
          <p:nvPr/>
        </p:nvSpPr>
        <p:spPr>
          <a:xfrm rot="0">
            <a:off x="1991611" y="7969407"/>
            <a:ext cx="14304778" cy="971550"/>
          </a:xfrm>
          <a:prstGeom prst="rect">
            <a:avLst/>
          </a:prstGeom>
        </p:spPr>
        <p:txBody>
          <a:bodyPr anchor="t" rtlCol="false" tIns="0" lIns="0" bIns="0" rIns="0">
            <a:spAutoFit/>
          </a:bodyPr>
          <a:lstStyle/>
          <a:p>
            <a:pPr algn="ctr">
              <a:lnSpc>
                <a:spcPts val="7425"/>
              </a:lnSpc>
            </a:pPr>
            <a:r>
              <a:rPr lang="en-US" sz="6750">
                <a:solidFill>
                  <a:srgbClr val="FFFFFF"/>
                </a:solidFill>
                <a:latin typeface="League Spartan"/>
              </a:rPr>
              <a:t>ADVANCED ANALYSIS RESULTS</a:t>
            </a:r>
          </a:p>
        </p:txBody>
      </p:sp>
      <p:sp>
        <p:nvSpPr>
          <p:cNvPr name="TextBox 5" id="5"/>
          <p:cNvSpPr txBox="true"/>
          <p:nvPr/>
        </p:nvSpPr>
        <p:spPr>
          <a:xfrm rot="0">
            <a:off x="1816233" y="4930455"/>
            <a:ext cx="4623624" cy="1639367"/>
          </a:xfrm>
          <a:prstGeom prst="rect">
            <a:avLst/>
          </a:prstGeom>
        </p:spPr>
        <p:txBody>
          <a:bodyPr anchor="t" rtlCol="false" tIns="0" lIns="0" bIns="0" rIns="0">
            <a:spAutoFit/>
          </a:bodyPr>
          <a:lstStyle/>
          <a:p>
            <a:pPr algn="just">
              <a:lnSpc>
                <a:spcPts val="4215"/>
              </a:lnSpc>
            </a:pPr>
            <a:r>
              <a:rPr lang="en-US" sz="4215" spc="505">
                <a:solidFill>
                  <a:srgbClr val="F9943B"/>
                </a:solidFill>
                <a:latin typeface="Gidole"/>
              </a:rPr>
              <a:t>PERCENTAGE CONTRIBUTION </a:t>
            </a:r>
          </a:p>
          <a:p>
            <a:pPr algn="just">
              <a:lnSpc>
                <a:spcPts val="4215"/>
              </a:lnSpc>
            </a:pPr>
            <a:r>
              <a:rPr lang="en-US" sz="4215" spc="505">
                <a:solidFill>
                  <a:srgbClr val="F9943B"/>
                </a:solidFill>
                <a:latin typeface="Gidole"/>
              </a:rPr>
              <a:t>OF PIZZA TYPES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07834" y="-573575"/>
            <a:ext cx="9751834" cy="11434151"/>
          </a:xfrm>
          <a:prstGeom prst="rect">
            <a:avLst/>
          </a:prstGeom>
          <a:solidFill>
            <a:srgbClr val="F9943B"/>
          </a:solidFill>
        </p:spPr>
      </p:sp>
      <p:pic>
        <p:nvPicPr>
          <p:cNvPr name="Picture 3" id="3"/>
          <p:cNvPicPr>
            <a:picLocks noChangeAspect="true"/>
          </p:cNvPicPr>
          <p:nvPr/>
        </p:nvPicPr>
        <p:blipFill>
          <a:blip r:embed="rId2"/>
          <a:stretch>
            <a:fillRect/>
          </a:stretch>
        </p:blipFill>
        <p:spPr>
          <a:xfrm rot="0">
            <a:off x="-560498" y="863621"/>
            <a:ext cx="10128296" cy="8559757"/>
          </a:xfrm>
          <a:prstGeom prst="rect">
            <a:avLst/>
          </a:prstGeom>
        </p:spPr>
      </p:pic>
      <p:grpSp>
        <p:nvGrpSpPr>
          <p:cNvPr name="Group 4" id="4"/>
          <p:cNvGrpSpPr/>
          <p:nvPr/>
        </p:nvGrpSpPr>
        <p:grpSpPr>
          <a:xfrm rot="0">
            <a:off x="10167548" y="1028700"/>
            <a:ext cx="7091752" cy="8229600"/>
            <a:chOff x="0" y="0"/>
            <a:chExt cx="2536908" cy="2943946"/>
          </a:xfrm>
        </p:grpSpPr>
        <p:sp>
          <p:nvSpPr>
            <p:cNvPr name="Freeform 5" id="5"/>
            <p:cNvSpPr/>
            <p:nvPr/>
          </p:nvSpPr>
          <p:spPr>
            <a:xfrm flipH="false" flipV="false" rot="0">
              <a:off x="0" y="0"/>
              <a:ext cx="2536908" cy="2943946"/>
            </a:xfrm>
            <a:custGeom>
              <a:avLst/>
              <a:gdLst/>
              <a:ahLst/>
              <a:cxnLst/>
              <a:rect r="r" b="b" t="t" l="l"/>
              <a:pathLst>
                <a:path h="2943946" w="2536908">
                  <a:moveTo>
                    <a:pt x="0" y="0"/>
                  </a:moveTo>
                  <a:lnTo>
                    <a:pt x="0" y="2943946"/>
                  </a:lnTo>
                  <a:lnTo>
                    <a:pt x="2536908" y="2943946"/>
                  </a:lnTo>
                  <a:lnTo>
                    <a:pt x="2536908" y="0"/>
                  </a:lnTo>
                  <a:lnTo>
                    <a:pt x="0" y="0"/>
                  </a:lnTo>
                  <a:close/>
                  <a:moveTo>
                    <a:pt x="2475948" y="2882986"/>
                  </a:moveTo>
                  <a:lnTo>
                    <a:pt x="59690" y="2882986"/>
                  </a:lnTo>
                  <a:lnTo>
                    <a:pt x="59690" y="59690"/>
                  </a:lnTo>
                  <a:lnTo>
                    <a:pt x="2475948" y="59690"/>
                  </a:lnTo>
                  <a:lnTo>
                    <a:pt x="2475948" y="2882986"/>
                  </a:lnTo>
                  <a:close/>
                </a:path>
              </a:pathLst>
            </a:custGeom>
            <a:solidFill>
              <a:srgbClr val="F9943B"/>
            </a:solidFill>
          </p:spPr>
        </p:sp>
      </p:grpSp>
      <p:grpSp>
        <p:nvGrpSpPr>
          <p:cNvPr name="Group 6" id="6"/>
          <p:cNvGrpSpPr/>
          <p:nvPr/>
        </p:nvGrpSpPr>
        <p:grpSpPr>
          <a:xfrm rot="0">
            <a:off x="10762324" y="3386034"/>
            <a:ext cx="5902200" cy="3567955"/>
            <a:chOff x="0" y="0"/>
            <a:chExt cx="7869600" cy="4757273"/>
          </a:xfrm>
        </p:grpSpPr>
        <p:sp>
          <p:nvSpPr>
            <p:cNvPr name="TextBox 7" id="7"/>
            <p:cNvSpPr txBox="true"/>
            <p:nvPr/>
          </p:nvSpPr>
          <p:spPr>
            <a:xfrm rot="0">
              <a:off x="0" y="57150"/>
              <a:ext cx="7869600" cy="3829050"/>
            </a:xfrm>
            <a:prstGeom prst="rect">
              <a:avLst/>
            </a:prstGeom>
          </p:spPr>
          <p:txBody>
            <a:bodyPr anchor="t" rtlCol="false" tIns="0" lIns="0" bIns="0" rIns="0">
              <a:spAutoFit/>
            </a:bodyPr>
            <a:lstStyle/>
            <a:p>
              <a:pPr algn="ctr">
                <a:lnSpc>
                  <a:spcPts val="7425"/>
                </a:lnSpc>
              </a:pPr>
              <a:r>
                <a:rPr lang="en-US" sz="6750">
                  <a:solidFill>
                    <a:srgbClr val="F9943B"/>
                  </a:solidFill>
                  <a:latin typeface="League Spartan"/>
                </a:rPr>
                <a:t>CUMULATIVE REVENUE OVER TIME</a:t>
              </a:r>
            </a:p>
          </p:txBody>
        </p:sp>
        <p:sp>
          <p:nvSpPr>
            <p:cNvPr name="TextBox 8" id="8"/>
            <p:cNvSpPr txBox="true"/>
            <p:nvPr/>
          </p:nvSpPr>
          <p:spPr>
            <a:xfrm rot="0">
              <a:off x="0" y="4191065"/>
              <a:ext cx="7869600" cy="566208"/>
            </a:xfrm>
            <a:prstGeom prst="rect">
              <a:avLst/>
            </a:prstGeom>
          </p:spPr>
          <p:txBody>
            <a:bodyPr anchor="t" rtlCol="false" tIns="0" lIns="0" bIns="0" rIns="0">
              <a:spAutoFit/>
            </a:bodyPr>
            <a:lstStyle/>
            <a:p>
              <a:pPr algn="ctr">
                <a:lnSpc>
                  <a:spcPts val="3465"/>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48759"/>
            <a:ext cx="16230600" cy="9287924"/>
            <a:chOff x="0" y="0"/>
            <a:chExt cx="4274726" cy="2446202"/>
          </a:xfrm>
        </p:grpSpPr>
        <p:sp>
          <p:nvSpPr>
            <p:cNvPr name="Freeform 3" id="3"/>
            <p:cNvSpPr/>
            <p:nvPr/>
          </p:nvSpPr>
          <p:spPr>
            <a:xfrm flipH="false" flipV="false" rot="0">
              <a:off x="0" y="0"/>
              <a:ext cx="4274726" cy="2446202"/>
            </a:xfrm>
            <a:custGeom>
              <a:avLst/>
              <a:gdLst/>
              <a:ahLst/>
              <a:cxnLst/>
              <a:rect r="r" b="b" t="t" l="l"/>
              <a:pathLst>
                <a:path h="2446202" w="4274726">
                  <a:moveTo>
                    <a:pt x="0" y="0"/>
                  </a:moveTo>
                  <a:lnTo>
                    <a:pt x="4274726" y="0"/>
                  </a:lnTo>
                  <a:lnTo>
                    <a:pt x="4274726" y="2446202"/>
                  </a:lnTo>
                  <a:lnTo>
                    <a:pt x="0" y="2446202"/>
                  </a:lnTo>
                  <a:close/>
                </a:path>
              </a:pathLst>
            </a:custGeom>
            <a:solidFill>
              <a:srgbClr val="F9943B"/>
            </a:solidFill>
          </p:spPr>
        </p:sp>
        <p:sp>
          <p:nvSpPr>
            <p:cNvPr name="TextBox 4" id="4"/>
            <p:cNvSpPr txBox="true"/>
            <p:nvPr/>
          </p:nvSpPr>
          <p:spPr>
            <a:xfrm>
              <a:off x="0" y="-57150"/>
              <a:ext cx="4274726" cy="2503352"/>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3441526" y="2544597"/>
            <a:ext cx="11743049" cy="6713703"/>
          </a:xfrm>
          <a:custGeom>
            <a:avLst/>
            <a:gdLst/>
            <a:ahLst/>
            <a:cxnLst/>
            <a:rect r="r" b="b" t="t" l="l"/>
            <a:pathLst>
              <a:path h="6713703" w="11743049">
                <a:moveTo>
                  <a:pt x="0" y="0"/>
                </a:moveTo>
                <a:lnTo>
                  <a:pt x="11743050" y="0"/>
                </a:lnTo>
                <a:lnTo>
                  <a:pt x="11743050" y="6713703"/>
                </a:lnTo>
                <a:lnTo>
                  <a:pt x="0" y="6713703"/>
                </a:lnTo>
                <a:lnTo>
                  <a:pt x="0" y="0"/>
                </a:lnTo>
                <a:close/>
              </a:path>
            </a:pathLst>
          </a:custGeom>
          <a:blipFill>
            <a:blip r:embed="rId2"/>
            <a:stretch>
              <a:fillRect l="0" t="0" r="0" b="0"/>
            </a:stretch>
          </a:blipFill>
        </p:spPr>
      </p:sp>
      <p:sp>
        <p:nvSpPr>
          <p:cNvPr name="TextBox 6" id="6"/>
          <p:cNvSpPr txBox="true"/>
          <p:nvPr/>
        </p:nvSpPr>
        <p:spPr>
          <a:xfrm rot="0">
            <a:off x="3779657" y="1321804"/>
            <a:ext cx="10728685" cy="752475"/>
          </a:xfrm>
          <a:prstGeom prst="rect">
            <a:avLst/>
          </a:prstGeom>
        </p:spPr>
        <p:txBody>
          <a:bodyPr anchor="t" rtlCol="false" tIns="0" lIns="0" bIns="0" rIns="0">
            <a:spAutoFit/>
          </a:bodyPr>
          <a:lstStyle/>
          <a:p>
            <a:pPr algn="ctr">
              <a:lnSpc>
                <a:spcPts val="5940"/>
              </a:lnSpc>
            </a:pPr>
            <a:r>
              <a:rPr lang="en-US" sz="4950">
                <a:solidFill>
                  <a:srgbClr val="FFFFFF"/>
                </a:solidFill>
                <a:latin typeface="League Spartan"/>
              </a:rPr>
              <a:t>Top 3 Pizza Types by Category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40977" cy="2447476"/>
            <a:chOff x="0" y="0"/>
            <a:chExt cx="5809828" cy="875527"/>
          </a:xfrm>
        </p:grpSpPr>
        <p:sp>
          <p:nvSpPr>
            <p:cNvPr name="Freeform 3" id="3"/>
            <p:cNvSpPr/>
            <p:nvPr/>
          </p:nvSpPr>
          <p:spPr>
            <a:xfrm flipH="false" flipV="false" rot="0">
              <a:off x="0" y="0"/>
              <a:ext cx="5809828" cy="875527"/>
            </a:xfrm>
            <a:custGeom>
              <a:avLst/>
              <a:gdLst/>
              <a:ahLst/>
              <a:cxnLst/>
              <a:rect r="r" b="b" t="t" l="l"/>
              <a:pathLst>
                <a:path h="875527" w="5809828">
                  <a:moveTo>
                    <a:pt x="0" y="0"/>
                  </a:moveTo>
                  <a:lnTo>
                    <a:pt x="0" y="875527"/>
                  </a:lnTo>
                  <a:lnTo>
                    <a:pt x="5809828" y="875527"/>
                  </a:lnTo>
                  <a:lnTo>
                    <a:pt x="5809828" y="0"/>
                  </a:lnTo>
                  <a:lnTo>
                    <a:pt x="0" y="0"/>
                  </a:lnTo>
                  <a:close/>
                  <a:moveTo>
                    <a:pt x="5748868" y="814567"/>
                  </a:moveTo>
                  <a:lnTo>
                    <a:pt x="59690" y="814567"/>
                  </a:lnTo>
                  <a:lnTo>
                    <a:pt x="59690" y="59690"/>
                  </a:lnTo>
                  <a:lnTo>
                    <a:pt x="5748868" y="59690"/>
                  </a:lnTo>
                  <a:lnTo>
                    <a:pt x="5748868" y="814567"/>
                  </a:lnTo>
                  <a:close/>
                </a:path>
              </a:pathLst>
            </a:custGeom>
            <a:solidFill>
              <a:srgbClr val="F9943B"/>
            </a:solidFill>
          </p:spPr>
        </p:sp>
      </p:grpSp>
      <p:sp>
        <p:nvSpPr>
          <p:cNvPr name="TextBox 4" id="4"/>
          <p:cNvSpPr txBox="true"/>
          <p:nvPr/>
        </p:nvSpPr>
        <p:spPr>
          <a:xfrm rot="0">
            <a:off x="3048184" y="1922642"/>
            <a:ext cx="12191632" cy="752475"/>
          </a:xfrm>
          <a:prstGeom prst="rect">
            <a:avLst/>
          </a:prstGeom>
        </p:spPr>
        <p:txBody>
          <a:bodyPr anchor="t" rtlCol="false" tIns="0" lIns="0" bIns="0" rIns="0">
            <a:spAutoFit/>
          </a:bodyPr>
          <a:lstStyle/>
          <a:p>
            <a:pPr algn="ctr">
              <a:lnSpc>
                <a:spcPts val="5940"/>
              </a:lnSpc>
            </a:pPr>
            <a:r>
              <a:rPr lang="en-US" sz="4950">
                <a:solidFill>
                  <a:srgbClr val="F9943B"/>
                </a:solidFill>
                <a:latin typeface="League Spartan"/>
              </a:rPr>
              <a:t>CONCLUSION</a:t>
            </a:r>
          </a:p>
        </p:txBody>
      </p:sp>
      <p:sp>
        <p:nvSpPr>
          <p:cNvPr name="AutoShape 5" id="5"/>
          <p:cNvSpPr/>
          <p:nvPr/>
        </p:nvSpPr>
        <p:spPr>
          <a:xfrm rot="0">
            <a:off x="-649662" y="4113457"/>
            <a:ext cx="19597701" cy="8190249"/>
          </a:xfrm>
          <a:prstGeom prst="rect">
            <a:avLst/>
          </a:prstGeom>
          <a:solidFill>
            <a:srgbClr val="F9943B">
              <a:alpha val="14902"/>
            </a:srgbClr>
          </a:solidFill>
        </p:spPr>
      </p:sp>
      <p:sp>
        <p:nvSpPr>
          <p:cNvPr name="TextBox 6" id="6"/>
          <p:cNvSpPr txBox="true"/>
          <p:nvPr/>
        </p:nvSpPr>
        <p:spPr>
          <a:xfrm rot="0">
            <a:off x="3152379" y="4560770"/>
            <a:ext cx="11983241" cy="1494663"/>
          </a:xfrm>
          <a:prstGeom prst="rect">
            <a:avLst/>
          </a:prstGeom>
        </p:spPr>
        <p:txBody>
          <a:bodyPr anchor="t" rtlCol="false" tIns="0" lIns="0" bIns="0" rIns="0">
            <a:spAutoFit/>
          </a:bodyPr>
          <a:lstStyle/>
          <a:p>
            <a:pPr algn="ctr">
              <a:lnSpc>
                <a:spcPts val="4008"/>
              </a:lnSpc>
            </a:pPr>
            <a:r>
              <a:rPr lang="en-US" sz="2863">
                <a:solidFill>
                  <a:srgbClr val="CE641D"/>
                </a:solidFill>
                <a:latin typeface="Canva Sans"/>
              </a:rPr>
              <a:t>In conclusion, the analysis of pizza sales data revealed valuable insights into customer preferences, order patterns, and revenue trends, guiding strategic decision-making for business success.</a:t>
            </a:r>
          </a:p>
        </p:txBody>
      </p:sp>
      <p:sp>
        <p:nvSpPr>
          <p:cNvPr name="Freeform 7" id="7"/>
          <p:cNvSpPr/>
          <p:nvPr/>
        </p:nvSpPr>
        <p:spPr>
          <a:xfrm flipH="false" flipV="false" rot="3555800">
            <a:off x="-20384" y="6118784"/>
            <a:ext cx="3831491" cy="4611204"/>
          </a:xfrm>
          <a:custGeom>
            <a:avLst/>
            <a:gdLst/>
            <a:ahLst/>
            <a:cxnLst/>
            <a:rect r="r" b="b" t="t" l="l"/>
            <a:pathLst>
              <a:path h="4611204" w="3831491">
                <a:moveTo>
                  <a:pt x="0" y="0"/>
                </a:moveTo>
                <a:lnTo>
                  <a:pt x="3831491" y="0"/>
                </a:lnTo>
                <a:lnTo>
                  <a:pt x="3831491" y="4611203"/>
                </a:lnTo>
                <a:lnTo>
                  <a:pt x="0" y="4611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F9943B"/>
        </a:solidFill>
      </p:bgPr>
    </p:bg>
    <p:spTree>
      <p:nvGrpSpPr>
        <p:cNvPr id="1" name=""/>
        <p:cNvGrpSpPr/>
        <p:nvPr/>
      </p:nvGrpSpPr>
      <p:grpSpPr>
        <a:xfrm>
          <a:off x="0" y="0"/>
          <a:ext cx="0" cy="0"/>
          <a:chOff x="0" y="0"/>
          <a:chExt cx="0" cy="0"/>
        </a:xfrm>
      </p:grpSpPr>
      <p:grpSp>
        <p:nvGrpSpPr>
          <p:cNvPr name="Group 2" id="2"/>
          <p:cNvGrpSpPr/>
          <p:nvPr/>
        </p:nvGrpSpPr>
        <p:grpSpPr>
          <a:xfrm rot="0">
            <a:off x="1035122" y="1028700"/>
            <a:ext cx="16217756" cy="8229600"/>
            <a:chOff x="0" y="0"/>
            <a:chExt cx="5801521" cy="2943946"/>
          </a:xfrm>
        </p:grpSpPr>
        <p:sp>
          <p:nvSpPr>
            <p:cNvPr name="Freeform 3" id="3"/>
            <p:cNvSpPr/>
            <p:nvPr/>
          </p:nvSpPr>
          <p:spPr>
            <a:xfrm flipH="false" flipV="false" rot="0">
              <a:off x="0" y="0"/>
              <a:ext cx="5801521" cy="2943946"/>
            </a:xfrm>
            <a:custGeom>
              <a:avLst/>
              <a:gdLst/>
              <a:ahLst/>
              <a:cxnLst/>
              <a:rect r="r" b="b" t="t" l="l"/>
              <a:pathLst>
                <a:path h="2943946" w="5801521">
                  <a:moveTo>
                    <a:pt x="0" y="0"/>
                  </a:moveTo>
                  <a:lnTo>
                    <a:pt x="0" y="2943946"/>
                  </a:lnTo>
                  <a:lnTo>
                    <a:pt x="5801521" y="2943946"/>
                  </a:lnTo>
                  <a:lnTo>
                    <a:pt x="5801521" y="0"/>
                  </a:lnTo>
                  <a:lnTo>
                    <a:pt x="0" y="0"/>
                  </a:lnTo>
                  <a:close/>
                  <a:moveTo>
                    <a:pt x="5740561" y="2882986"/>
                  </a:moveTo>
                  <a:lnTo>
                    <a:pt x="59690" y="2882986"/>
                  </a:lnTo>
                  <a:lnTo>
                    <a:pt x="59690" y="59690"/>
                  </a:lnTo>
                  <a:lnTo>
                    <a:pt x="5740561" y="59690"/>
                  </a:lnTo>
                  <a:lnTo>
                    <a:pt x="5740561" y="2882986"/>
                  </a:lnTo>
                  <a:close/>
                </a:path>
              </a:pathLst>
            </a:custGeom>
            <a:solidFill>
              <a:srgbClr val="FFFFFF"/>
            </a:solidFill>
          </p:spPr>
        </p:sp>
      </p:grpSp>
      <p:sp>
        <p:nvSpPr>
          <p:cNvPr name="TextBox 4" id="4"/>
          <p:cNvSpPr txBox="true"/>
          <p:nvPr/>
        </p:nvSpPr>
        <p:spPr>
          <a:xfrm rot="0">
            <a:off x="3779657" y="4318373"/>
            <a:ext cx="10728685" cy="971550"/>
          </a:xfrm>
          <a:prstGeom prst="rect">
            <a:avLst/>
          </a:prstGeom>
        </p:spPr>
        <p:txBody>
          <a:bodyPr anchor="t" rtlCol="false" tIns="0" lIns="0" bIns="0" rIns="0">
            <a:spAutoFit/>
          </a:bodyPr>
          <a:lstStyle/>
          <a:p>
            <a:pPr algn="ctr">
              <a:lnSpc>
                <a:spcPts val="7425"/>
              </a:lnSpc>
            </a:pPr>
            <a:r>
              <a:rPr lang="en-US" sz="6750">
                <a:solidFill>
                  <a:srgbClr val="FFFFFF"/>
                </a:solidFill>
                <a:latin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7363727" y="-527133"/>
            <a:ext cx="11563102" cy="11341265"/>
          </a:xfrm>
          <a:prstGeom prst="rect">
            <a:avLst/>
          </a:prstGeom>
          <a:solidFill>
            <a:srgbClr val="F9943B">
              <a:alpha val="14902"/>
            </a:srgbClr>
          </a:solidFill>
        </p:spPr>
      </p:sp>
      <p:grpSp>
        <p:nvGrpSpPr>
          <p:cNvPr name="Group 3" id="3"/>
          <p:cNvGrpSpPr/>
          <p:nvPr/>
        </p:nvGrpSpPr>
        <p:grpSpPr>
          <a:xfrm rot="0">
            <a:off x="1035122" y="1028700"/>
            <a:ext cx="16217756" cy="8229600"/>
            <a:chOff x="0" y="0"/>
            <a:chExt cx="5801521" cy="2943946"/>
          </a:xfrm>
        </p:grpSpPr>
        <p:sp>
          <p:nvSpPr>
            <p:cNvPr name="Freeform 4" id="4"/>
            <p:cNvSpPr/>
            <p:nvPr/>
          </p:nvSpPr>
          <p:spPr>
            <a:xfrm flipH="false" flipV="false" rot="0">
              <a:off x="0" y="0"/>
              <a:ext cx="5801521" cy="2943946"/>
            </a:xfrm>
            <a:custGeom>
              <a:avLst/>
              <a:gdLst/>
              <a:ahLst/>
              <a:cxnLst/>
              <a:rect r="r" b="b" t="t" l="l"/>
              <a:pathLst>
                <a:path h="2943946" w="5801521">
                  <a:moveTo>
                    <a:pt x="0" y="0"/>
                  </a:moveTo>
                  <a:lnTo>
                    <a:pt x="0" y="2943946"/>
                  </a:lnTo>
                  <a:lnTo>
                    <a:pt x="5801521" y="2943946"/>
                  </a:lnTo>
                  <a:lnTo>
                    <a:pt x="5801521" y="0"/>
                  </a:lnTo>
                  <a:lnTo>
                    <a:pt x="0" y="0"/>
                  </a:lnTo>
                  <a:close/>
                  <a:moveTo>
                    <a:pt x="5740561" y="2882986"/>
                  </a:moveTo>
                  <a:lnTo>
                    <a:pt x="59690" y="2882986"/>
                  </a:lnTo>
                  <a:lnTo>
                    <a:pt x="59690" y="59690"/>
                  </a:lnTo>
                  <a:lnTo>
                    <a:pt x="5740561" y="59690"/>
                  </a:lnTo>
                  <a:lnTo>
                    <a:pt x="5740561" y="2882986"/>
                  </a:lnTo>
                  <a:close/>
                </a:path>
              </a:pathLst>
            </a:custGeom>
            <a:solidFill>
              <a:srgbClr val="F9943B"/>
            </a:solidFill>
          </p:spPr>
        </p:sp>
      </p:grpSp>
      <p:sp>
        <p:nvSpPr>
          <p:cNvPr name="TextBox 5" id="5"/>
          <p:cNvSpPr txBox="true"/>
          <p:nvPr/>
        </p:nvSpPr>
        <p:spPr>
          <a:xfrm rot="0">
            <a:off x="1447152" y="3271838"/>
            <a:ext cx="5715432" cy="3800475"/>
          </a:xfrm>
          <a:prstGeom prst="rect">
            <a:avLst/>
          </a:prstGeom>
        </p:spPr>
        <p:txBody>
          <a:bodyPr anchor="t" rtlCol="false" tIns="0" lIns="0" bIns="0" rIns="0">
            <a:spAutoFit/>
          </a:bodyPr>
          <a:lstStyle/>
          <a:p>
            <a:pPr algn="l">
              <a:lnSpc>
                <a:spcPts val="7425"/>
              </a:lnSpc>
            </a:pPr>
            <a:r>
              <a:rPr lang="en-US" sz="6750">
                <a:solidFill>
                  <a:srgbClr val="F9943B"/>
                </a:solidFill>
                <a:latin typeface="League Spartan"/>
              </a:rPr>
              <a:t>PROJECT PURPOSE AND OBJECTIVES:</a:t>
            </a:r>
          </a:p>
        </p:txBody>
      </p:sp>
      <p:sp>
        <p:nvSpPr>
          <p:cNvPr name="TextBox 6" id="6"/>
          <p:cNvSpPr txBox="true"/>
          <p:nvPr/>
        </p:nvSpPr>
        <p:spPr>
          <a:xfrm rot="0">
            <a:off x="7868642" y="3589452"/>
            <a:ext cx="8867417" cy="3031896"/>
          </a:xfrm>
          <a:prstGeom prst="rect">
            <a:avLst/>
          </a:prstGeom>
        </p:spPr>
        <p:txBody>
          <a:bodyPr anchor="t" rtlCol="false" tIns="0" lIns="0" bIns="0" rIns="0">
            <a:spAutoFit/>
          </a:bodyPr>
          <a:lstStyle/>
          <a:p>
            <a:pPr algn="just">
              <a:lnSpc>
                <a:spcPts val="4037"/>
              </a:lnSpc>
            </a:pPr>
            <a:r>
              <a:rPr lang="en-US" sz="2884">
                <a:solidFill>
                  <a:srgbClr val="F9943B"/>
                </a:solidFill>
                <a:latin typeface="Gidole"/>
              </a:rPr>
              <a:t>The purpose of this project was to conduct a comprehensive analysis of pizza sales data using SQL queries in MySQL. The primary objectives were to gain insights into the sales performance of pizzas and address key business questions related to revenue generation, order patterns, and pizza preferences.</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860925"/>
            <a:ext cx="6101796" cy="8563393"/>
          </a:xfrm>
          <a:prstGeom prst="rect">
            <a:avLst/>
          </a:prstGeom>
          <a:solidFill>
            <a:srgbClr val="F9943B">
              <a:alpha val="14902"/>
            </a:srgbClr>
          </a:solidFill>
        </p:spPr>
      </p:sp>
      <p:sp>
        <p:nvSpPr>
          <p:cNvPr name="TextBox 3" id="3"/>
          <p:cNvSpPr txBox="true"/>
          <p:nvPr/>
        </p:nvSpPr>
        <p:spPr>
          <a:xfrm rot="0">
            <a:off x="5437022" y="571500"/>
            <a:ext cx="9271653" cy="971550"/>
          </a:xfrm>
          <a:prstGeom prst="rect">
            <a:avLst/>
          </a:prstGeom>
        </p:spPr>
        <p:txBody>
          <a:bodyPr anchor="t" rtlCol="false" tIns="0" lIns="0" bIns="0" rIns="0">
            <a:spAutoFit/>
          </a:bodyPr>
          <a:lstStyle/>
          <a:p>
            <a:pPr algn="l">
              <a:lnSpc>
                <a:spcPts val="7425"/>
              </a:lnSpc>
            </a:pPr>
            <a:r>
              <a:rPr lang="en-US" sz="6750">
                <a:solidFill>
                  <a:srgbClr val="F9943B"/>
                </a:solidFill>
                <a:latin typeface="League Spartan"/>
              </a:rPr>
              <a:t>TOPICS COVERED </a:t>
            </a:r>
          </a:p>
        </p:txBody>
      </p:sp>
      <p:grpSp>
        <p:nvGrpSpPr>
          <p:cNvPr name="Group 4" id="4"/>
          <p:cNvGrpSpPr/>
          <p:nvPr/>
        </p:nvGrpSpPr>
        <p:grpSpPr>
          <a:xfrm rot="0">
            <a:off x="-77863" y="2799562"/>
            <a:ext cx="6084409" cy="4687876"/>
            <a:chOff x="0" y="0"/>
            <a:chExt cx="8112545" cy="6250501"/>
          </a:xfrm>
        </p:grpSpPr>
        <p:sp>
          <p:nvSpPr>
            <p:cNvPr name="TextBox 5" id="5"/>
            <p:cNvSpPr txBox="true"/>
            <p:nvPr/>
          </p:nvSpPr>
          <p:spPr>
            <a:xfrm rot="0">
              <a:off x="0" y="9525"/>
              <a:ext cx="8112545" cy="625475"/>
            </a:xfrm>
            <a:prstGeom prst="rect">
              <a:avLst/>
            </a:prstGeom>
          </p:spPr>
          <p:txBody>
            <a:bodyPr anchor="t" rtlCol="false" tIns="0" lIns="0" bIns="0" rIns="0">
              <a:spAutoFit/>
            </a:bodyPr>
            <a:lstStyle/>
            <a:p>
              <a:pPr algn="ctr">
                <a:lnSpc>
                  <a:spcPts val="3779"/>
                </a:lnSpc>
              </a:pPr>
              <a:r>
                <a:rPr lang="en-US" sz="3150">
                  <a:solidFill>
                    <a:srgbClr val="F9943B"/>
                  </a:solidFill>
                  <a:latin typeface="League Spartan"/>
                </a:rPr>
                <a:t>BASIC ANALYSIS</a:t>
              </a:r>
            </a:p>
          </p:txBody>
        </p:sp>
        <p:sp>
          <p:nvSpPr>
            <p:cNvPr name="TextBox 6" id="6"/>
            <p:cNvSpPr txBox="true"/>
            <p:nvPr/>
          </p:nvSpPr>
          <p:spPr>
            <a:xfrm rot="0">
              <a:off x="0" y="775531"/>
              <a:ext cx="8112545" cy="5474970"/>
            </a:xfrm>
            <a:prstGeom prst="rect">
              <a:avLst/>
            </a:prstGeom>
          </p:spPr>
          <p:txBody>
            <a:bodyPr anchor="t" rtlCol="false" tIns="0" lIns="0" bIns="0" rIns="0">
              <a:spAutoFit/>
            </a:bodyPr>
            <a:lstStyle/>
            <a:p>
              <a:pPr marL="555942" indent="-277971" lvl="1">
                <a:lnSpc>
                  <a:spcPts val="3604"/>
                </a:lnSpc>
                <a:buFont typeface="Arial"/>
                <a:buChar char="•"/>
              </a:pPr>
              <a:r>
                <a:rPr lang="en-US" sz="2574">
                  <a:solidFill>
                    <a:srgbClr val="F9943B"/>
                  </a:solidFill>
                  <a:latin typeface="Gidole"/>
                </a:rPr>
                <a:t>Retr</a:t>
              </a:r>
              <a:r>
                <a:rPr lang="en-US" sz="2574">
                  <a:solidFill>
                    <a:srgbClr val="F9943B"/>
                  </a:solidFill>
                  <a:latin typeface="Gidole"/>
                </a:rPr>
                <a:t>ieve the total number of orders placed.</a:t>
              </a:r>
            </a:p>
            <a:p>
              <a:pPr marL="555942" indent="-277971" lvl="1">
                <a:lnSpc>
                  <a:spcPts val="3604"/>
                </a:lnSpc>
                <a:buFont typeface="Arial"/>
                <a:buChar char="•"/>
              </a:pPr>
              <a:r>
                <a:rPr lang="en-US" sz="2574">
                  <a:solidFill>
                    <a:srgbClr val="F9943B"/>
                  </a:solidFill>
                  <a:latin typeface="Gidole"/>
                </a:rPr>
                <a:t>Calculate the total revenue generated from pizza sales.</a:t>
              </a:r>
            </a:p>
            <a:p>
              <a:pPr marL="555942" indent="-277971" lvl="1">
                <a:lnSpc>
                  <a:spcPts val="3604"/>
                </a:lnSpc>
                <a:buFont typeface="Arial"/>
                <a:buChar char="•"/>
              </a:pPr>
              <a:r>
                <a:rPr lang="en-US" sz="2574">
                  <a:solidFill>
                    <a:srgbClr val="F9943B"/>
                  </a:solidFill>
                  <a:latin typeface="Gidole"/>
                </a:rPr>
                <a:t>Identify the h</a:t>
              </a:r>
              <a:r>
                <a:rPr lang="en-US" sz="2574">
                  <a:solidFill>
                    <a:srgbClr val="F9943B"/>
                  </a:solidFill>
                  <a:latin typeface="Gidole"/>
                </a:rPr>
                <a:t>ighest-priced pizza.</a:t>
              </a:r>
            </a:p>
            <a:p>
              <a:pPr marL="555942" indent="-277971" lvl="1">
                <a:lnSpc>
                  <a:spcPts val="3604"/>
                </a:lnSpc>
                <a:buFont typeface="Arial"/>
                <a:buChar char="•"/>
              </a:pPr>
              <a:r>
                <a:rPr lang="en-US" sz="2574">
                  <a:solidFill>
                    <a:srgbClr val="F9943B"/>
                  </a:solidFill>
                  <a:latin typeface="Gidole"/>
                </a:rPr>
                <a:t>Identify the most common pizza size ordered.</a:t>
              </a:r>
            </a:p>
            <a:p>
              <a:pPr marL="555942" indent="-277971" lvl="1">
                <a:lnSpc>
                  <a:spcPts val="3604"/>
                </a:lnSpc>
                <a:buFont typeface="Arial"/>
                <a:buChar char="•"/>
              </a:pPr>
              <a:r>
                <a:rPr lang="en-US" sz="2574">
                  <a:solidFill>
                    <a:srgbClr val="F9943B"/>
                  </a:solidFill>
                  <a:latin typeface="Gidole"/>
                </a:rPr>
                <a:t>List the top 5 most ordered pizza types along with their quantities.</a:t>
              </a:r>
            </a:p>
            <a:p>
              <a:pPr>
                <a:lnSpc>
                  <a:spcPts val="3640"/>
                </a:lnSpc>
              </a:pPr>
            </a:p>
          </p:txBody>
        </p:sp>
      </p:grpSp>
      <p:sp>
        <p:nvSpPr>
          <p:cNvPr name="AutoShape 7" id="7"/>
          <p:cNvSpPr/>
          <p:nvPr/>
        </p:nvSpPr>
        <p:spPr>
          <a:xfrm rot="0">
            <a:off x="12357654" y="2584533"/>
            <a:ext cx="5930346" cy="8588003"/>
          </a:xfrm>
          <a:prstGeom prst="rect">
            <a:avLst/>
          </a:prstGeom>
          <a:solidFill>
            <a:srgbClr val="F9943B">
              <a:alpha val="14902"/>
            </a:srgbClr>
          </a:solidFill>
        </p:spPr>
      </p:sp>
      <p:grpSp>
        <p:nvGrpSpPr>
          <p:cNvPr name="Group 8" id="8"/>
          <p:cNvGrpSpPr/>
          <p:nvPr/>
        </p:nvGrpSpPr>
        <p:grpSpPr>
          <a:xfrm rot="0">
            <a:off x="6101796" y="2780512"/>
            <a:ext cx="6084409" cy="5602276"/>
            <a:chOff x="0" y="0"/>
            <a:chExt cx="8112545" cy="7469701"/>
          </a:xfrm>
        </p:grpSpPr>
        <p:sp>
          <p:nvSpPr>
            <p:cNvPr name="TextBox 9" id="9"/>
            <p:cNvSpPr txBox="true"/>
            <p:nvPr/>
          </p:nvSpPr>
          <p:spPr>
            <a:xfrm rot="0">
              <a:off x="0" y="9525"/>
              <a:ext cx="8112545" cy="625475"/>
            </a:xfrm>
            <a:prstGeom prst="rect">
              <a:avLst/>
            </a:prstGeom>
          </p:spPr>
          <p:txBody>
            <a:bodyPr anchor="t" rtlCol="false" tIns="0" lIns="0" bIns="0" rIns="0">
              <a:spAutoFit/>
            </a:bodyPr>
            <a:lstStyle/>
            <a:p>
              <a:pPr algn="ctr">
                <a:lnSpc>
                  <a:spcPts val="3779"/>
                </a:lnSpc>
              </a:pPr>
              <a:r>
                <a:rPr lang="en-US" sz="3150">
                  <a:solidFill>
                    <a:srgbClr val="F9943B"/>
                  </a:solidFill>
                  <a:latin typeface="League Spartan"/>
                </a:rPr>
                <a:t>INTERMEDIATE ANALYSIS</a:t>
              </a:r>
            </a:p>
          </p:txBody>
        </p:sp>
        <p:sp>
          <p:nvSpPr>
            <p:cNvPr name="TextBox 10" id="10"/>
            <p:cNvSpPr txBox="true"/>
            <p:nvPr/>
          </p:nvSpPr>
          <p:spPr>
            <a:xfrm rot="0">
              <a:off x="0" y="775531"/>
              <a:ext cx="8112545" cy="6694170"/>
            </a:xfrm>
            <a:prstGeom prst="rect">
              <a:avLst/>
            </a:prstGeom>
          </p:spPr>
          <p:txBody>
            <a:bodyPr anchor="t" rtlCol="false" tIns="0" lIns="0" bIns="0" rIns="0">
              <a:spAutoFit/>
            </a:bodyPr>
            <a:lstStyle/>
            <a:p>
              <a:pPr marL="555942" indent="-277971" lvl="1">
                <a:lnSpc>
                  <a:spcPts val="3604"/>
                </a:lnSpc>
                <a:buFont typeface="Arial"/>
                <a:buChar char="•"/>
              </a:pPr>
              <a:r>
                <a:rPr lang="en-US" sz="2574">
                  <a:solidFill>
                    <a:srgbClr val="F9943B"/>
                  </a:solidFill>
                  <a:latin typeface="Gidole"/>
                </a:rPr>
                <a:t>Determine the distribution of orders by hour of the day.</a:t>
              </a:r>
            </a:p>
            <a:p>
              <a:pPr marL="555942" indent="-277971" lvl="1">
                <a:lnSpc>
                  <a:spcPts val="3604"/>
                </a:lnSpc>
                <a:buFont typeface="Arial"/>
                <a:buChar char="•"/>
              </a:pPr>
              <a:r>
                <a:rPr lang="en-US" sz="2574">
                  <a:solidFill>
                    <a:srgbClr val="F9943B"/>
                  </a:solidFill>
                  <a:latin typeface="Gidole"/>
                </a:rPr>
                <a:t>Determine the total quantity of each pizza category ordered.</a:t>
              </a:r>
            </a:p>
            <a:p>
              <a:pPr marL="555942" indent="-277971" lvl="1">
                <a:lnSpc>
                  <a:spcPts val="3604"/>
                </a:lnSpc>
                <a:buFont typeface="Arial"/>
                <a:buChar char="•"/>
              </a:pPr>
              <a:r>
                <a:rPr lang="en-US" sz="2574">
                  <a:solidFill>
                    <a:srgbClr val="F9943B"/>
                  </a:solidFill>
                  <a:latin typeface="Gidole"/>
                </a:rPr>
                <a:t>Determine the category-wise distribution of pizzas.</a:t>
              </a:r>
            </a:p>
            <a:p>
              <a:pPr marL="555942" indent="-277971" lvl="1">
                <a:lnSpc>
                  <a:spcPts val="3604"/>
                </a:lnSpc>
                <a:buFont typeface="Arial"/>
                <a:buChar char="•"/>
              </a:pPr>
              <a:r>
                <a:rPr lang="en-US" sz="2574">
                  <a:solidFill>
                    <a:srgbClr val="F9943B"/>
                  </a:solidFill>
                  <a:latin typeface="Gidole"/>
                </a:rPr>
                <a:t>Group the orders by date and calculate the average number of pizzas ordered per day.</a:t>
              </a:r>
            </a:p>
            <a:p>
              <a:pPr marL="555942" indent="-277971" lvl="1">
                <a:lnSpc>
                  <a:spcPts val="3604"/>
                </a:lnSpc>
                <a:buFont typeface="Arial"/>
                <a:buChar char="•"/>
              </a:pPr>
              <a:r>
                <a:rPr lang="en-US" sz="2574">
                  <a:solidFill>
                    <a:srgbClr val="F9943B"/>
                  </a:solidFill>
                  <a:latin typeface="Gidole"/>
                </a:rPr>
                <a:t>Determine the top 3 most ordered pizza types based on revenue.</a:t>
              </a:r>
            </a:p>
            <a:p>
              <a:pPr>
                <a:lnSpc>
                  <a:spcPts val="3640"/>
                </a:lnSpc>
              </a:pPr>
            </a:p>
          </p:txBody>
        </p:sp>
      </p:grpSp>
      <p:grpSp>
        <p:nvGrpSpPr>
          <p:cNvPr name="Group 11" id="11"/>
          <p:cNvGrpSpPr/>
          <p:nvPr/>
        </p:nvGrpSpPr>
        <p:grpSpPr>
          <a:xfrm rot="0">
            <a:off x="12280623" y="2799562"/>
            <a:ext cx="6084409" cy="4230676"/>
            <a:chOff x="0" y="0"/>
            <a:chExt cx="8112545" cy="5640901"/>
          </a:xfrm>
        </p:grpSpPr>
        <p:sp>
          <p:nvSpPr>
            <p:cNvPr name="TextBox 12" id="12"/>
            <p:cNvSpPr txBox="true"/>
            <p:nvPr/>
          </p:nvSpPr>
          <p:spPr>
            <a:xfrm rot="0">
              <a:off x="0" y="9525"/>
              <a:ext cx="8112545" cy="625475"/>
            </a:xfrm>
            <a:prstGeom prst="rect">
              <a:avLst/>
            </a:prstGeom>
          </p:spPr>
          <p:txBody>
            <a:bodyPr anchor="t" rtlCol="false" tIns="0" lIns="0" bIns="0" rIns="0">
              <a:spAutoFit/>
            </a:bodyPr>
            <a:lstStyle/>
            <a:p>
              <a:pPr algn="ctr">
                <a:lnSpc>
                  <a:spcPts val="3779"/>
                </a:lnSpc>
              </a:pPr>
              <a:r>
                <a:rPr lang="en-US" sz="3150">
                  <a:solidFill>
                    <a:srgbClr val="F9943B"/>
                  </a:solidFill>
                  <a:latin typeface="League Spartan"/>
                </a:rPr>
                <a:t>ADVANCED ANALYSIS</a:t>
              </a:r>
            </a:p>
          </p:txBody>
        </p:sp>
        <p:sp>
          <p:nvSpPr>
            <p:cNvPr name="TextBox 13" id="13"/>
            <p:cNvSpPr txBox="true"/>
            <p:nvPr/>
          </p:nvSpPr>
          <p:spPr>
            <a:xfrm rot="0">
              <a:off x="0" y="775531"/>
              <a:ext cx="8112545" cy="4865370"/>
            </a:xfrm>
            <a:prstGeom prst="rect">
              <a:avLst/>
            </a:prstGeom>
          </p:spPr>
          <p:txBody>
            <a:bodyPr anchor="t" rtlCol="false" tIns="0" lIns="0" bIns="0" rIns="0">
              <a:spAutoFit/>
            </a:bodyPr>
            <a:lstStyle/>
            <a:p>
              <a:pPr marL="555942" indent="-277971" lvl="1">
                <a:lnSpc>
                  <a:spcPts val="3604"/>
                </a:lnSpc>
                <a:buFont typeface="Arial"/>
                <a:buChar char="•"/>
              </a:pPr>
              <a:r>
                <a:rPr lang="en-US" sz="2574">
                  <a:solidFill>
                    <a:srgbClr val="F9943B"/>
                  </a:solidFill>
                  <a:latin typeface="Gidole"/>
                </a:rPr>
                <a:t>Calculate the percentage contribution of each pizza type to total revenue.</a:t>
              </a:r>
            </a:p>
            <a:p>
              <a:pPr marL="555942" indent="-277971" lvl="1">
                <a:lnSpc>
                  <a:spcPts val="3604"/>
                </a:lnSpc>
                <a:buFont typeface="Arial"/>
                <a:buChar char="•"/>
              </a:pPr>
              <a:r>
                <a:rPr lang="en-US" sz="2574">
                  <a:solidFill>
                    <a:srgbClr val="F9943B"/>
                  </a:solidFill>
                  <a:latin typeface="Gidole"/>
                </a:rPr>
                <a:t>Analyze the cumulative revenue generated over time.</a:t>
              </a:r>
            </a:p>
            <a:p>
              <a:pPr marL="555942" indent="-277971" lvl="1">
                <a:lnSpc>
                  <a:spcPts val="3604"/>
                </a:lnSpc>
                <a:buFont typeface="Arial"/>
                <a:buChar char="•"/>
              </a:pPr>
              <a:r>
                <a:rPr lang="en-US" sz="2574">
                  <a:solidFill>
                    <a:srgbClr val="F9943B"/>
                  </a:solidFill>
                  <a:latin typeface="Gidole"/>
                </a:rPr>
                <a:t>Determine the top 3 most ordered pizza types based on revenue for each pizza category.</a:t>
              </a:r>
            </a:p>
            <a:p>
              <a:pPr>
                <a:lnSpc>
                  <a:spcPts val="364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9943B"/>
        </a:solidFill>
      </p:bgPr>
    </p:bg>
    <p:spTree>
      <p:nvGrpSpPr>
        <p:cNvPr id="1" name=""/>
        <p:cNvGrpSpPr/>
        <p:nvPr/>
      </p:nvGrpSpPr>
      <p:grpSpPr>
        <a:xfrm>
          <a:off x="0" y="0"/>
          <a:ext cx="0" cy="0"/>
          <a:chOff x="0" y="0"/>
          <a:chExt cx="0" cy="0"/>
        </a:xfrm>
      </p:grpSpPr>
      <p:grpSp>
        <p:nvGrpSpPr>
          <p:cNvPr name="Group 2" id="2"/>
          <p:cNvGrpSpPr/>
          <p:nvPr/>
        </p:nvGrpSpPr>
        <p:grpSpPr>
          <a:xfrm rot="0">
            <a:off x="-1186155" y="388829"/>
            <a:ext cx="11480594" cy="2240388"/>
            <a:chOff x="0" y="0"/>
            <a:chExt cx="15307458" cy="2987184"/>
          </a:xfrm>
        </p:grpSpPr>
        <p:grpSp>
          <p:nvGrpSpPr>
            <p:cNvPr name="Group 3" id="3"/>
            <p:cNvGrpSpPr/>
            <p:nvPr/>
          </p:nvGrpSpPr>
          <p:grpSpPr>
            <a:xfrm rot="0">
              <a:off x="0" y="0"/>
              <a:ext cx="15307458" cy="2987184"/>
              <a:chOff x="0" y="0"/>
              <a:chExt cx="4106913" cy="801446"/>
            </a:xfrm>
          </p:grpSpPr>
          <p:sp>
            <p:nvSpPr>
              <p:cNvPr name="Freeform 4" id="4"/>
              <p:cNvSpPr/>
              <p:nvPr/>
            </p:nvSpPr>
            <p:spPr>
              <a:xfrm flipH="false" flipV="false" rot="0">
                <a:off x="0" y="0"/>
                <a:ext cx="4106913" cy="801446"/>
              </a:xfrm>
              <a:custGeom>
                <a:avLst/>
                <a:gdLst/>
                <a:ahLst/>
                <a:cxnLst/>
                <a:rect r="r" b="b" t="t" l="l"/>
                <a:pathLst>
                  <a:path h="801446" w="4106913">
                    <a:moveTo>
                      <a:pt x="0" y="0"/>
                    </a:moveTo>
                    <a:lnTo>
                      <a:pt x="0" y="801446"/>
                    </a:lnTo>
                    <a:lnTo>
                      <a:pt x="4106913" y="801446"/>
                    </a:lnTo>
                    <a:lnTo>
                      <a:pt x="4106913" y="0"/>
                    </a:lnTo>
                    <a:lnTo>
                      <a:pt x="0" y="0"/>
                    </a:lnTo>
                    <a:close/>
                    <a:moveTo>
                      <a:pt x="4045953" y="740486"/>
                    </a:moveTo>
                    <a:lnTo>
                      <a:pt x="59690" y="740486"/>
                    </a:lnTo>
                    <a:lnTo>
                      <a:pt x="59690" y="59690"/>
                    </a:lnTo>
                    <a:lnTo>
                      <a:pt x="4045953" y="59690"/>
                    </a:lnTo>
                    <a:lnTo>
                      <a:pt x="4045953" y="740486"/>
                    </a:lnTo>
                    <a:close/>
                  </a:path>
                </a:pathLst>
              </a:custGeom>
              <a:solidFill>
                <a:srgbClr val="FFFFFF"/>
              </a:solidFill>
            </p:spPr>
          </p:sp>
        </p:grpSp>
        <p:sp>
          <p:nvSpPr>
            <p:cNvPr name="TextBox 5" id="5"/>
            <p:cNvSpPr txBox="true"/>
            <p:nvPr/>
          </p:nvSpPr>
          <p:spPr>
            <a:xfrm rot="0">
              <a:off x="2938977" y="1019750"/>
              <a:ext cx="10961035" cy="1314450"/>
            </a:xfrm>
            <a:prstGeom prst="rect">
              <a:avLst/>
            </a:prstGeom>
          </p:spPr>
          <p:txBody>
            <a:bodyPr anchor="t" rtlCol="false" tIns="0" lIns="0" bIns="0" rIns="0">
              <a:spAutoFit/>
            </a:bodyPr>
            <a:lstStyle/>
            <a:p>
              <a:pPr algn="l">
                <a:lnSpc>
                  <a:spcPts val="7425"/>
                </a:lnSpc>
              </a:pPr>
              <a:r>
                <a:rPr lang="en-US" sz="6750">
                  <a:solidFill>
                    <a:srgbClr val="FFFFFF"/>
                  </a:solidFill>
                  <a:latin typeface="League Spartan"/>
                </a:rPr>
                <a:t>DATA OVERVIEW</a:t>
              </a:r>
            </a:p>
          </p:txBody>
        </p:sp>
      </p:grpSp>
      <p:sp>
        <p:nvSpPr>
          <p:cNvPr name="TextBox 6" id="6"/>
          <p:cNvSpPr txBox="true"/>
          <p:nvPr/>
        </p:nvSpPr>
        <p:spPr>
          <a:xfrm rot="0">
            <a:off x="1028700" y="3373879"/>
            <a:ext cx="10756733" cy="466725"/>
          </a:xfrm>
          <a:prstGeom prst="rect">
            <a:avLst/>
          </a:prstGeom>
        </p:spPr>
        <p:txBody>
          <a:bodyPr anchor="t" rtlCol="false" tIns="0" lIns="0" bIns="0" rIns="0">
            <a:spAutoFit/>
          </a:bodyPr>
          <a:lstStyle/>
          <a:p>
            <a:pPr algn="l">
              <a:lnSpc>
                <a:spcPts val="3779"/>
              </a:lnSpc>
            </a:pPr>
            <a:r>
              <a:rPr lang="en-US" sz="3150">
                <a:solidFill>
                  <a:srgbClr val="FFFFFF"/>
                </a:solidFill>
                <a:latin typeface="League Spartan"/>
              </a:rPr>
              <a:t>DATASET DESCRIPTION:</a:t>
            </a:r>
          </a:p>
        </p:txBody>
      </p:sp>
      <p:sp>
        <p:nvSpPr>
          <p:cNvPr name="Freeform 7" id="7"/>
          <p:cNvSpPr/>
          <p:nvPr/>
        </p:nvSpPr>
        <p:spPr>
          <a:xfrm flipH="false" flipV="false" rot="10600179">
            <a:off x="13496119" y="2401784"/>
            <a:ext cx="5109846" cy="6005161"/>
          </a:xfrm>
          <a:custGeom>
            <a:avLst/>
            <a:gdLst/>
            <a:ahLst/>
            <a:cxnLst/>
            <a:rect r="r" b="b" t="t" l="l"/>
            <a:pathLst>
              <a:path h="6005161" w="5109846">
                <a:moveTo>
                  <a:pt x="0" y="0"/>
                </a:moveTo>
                <a:lnTo>
                  <a:pt x="5109846" y="0"/>
                </a:lnTo>
                <a:lnTo>
                  <a:pt x="5109846" y="6005161"/>
                </a:lnTo>
                <a:lnTo>
                  <a:pt x="0" y="6005161"/>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028700" y="4161034"/>
            <a:ext cx="11354637" cy="919480"/>
            <a:chOff x="0" y="0"/>
            <a:chExt cx="15139516" cy="1225974"/>
          </a:xfrm>
        </p:grpSpPr>
        <p:sp>
          <p:nvSpPr>
            <p:cNvPr name="TextBox 9" id="9"/>
            <p:cNvSpPr txBox="true"/>
            <p:nvPr/>
          </p:nvSpPr>
          <p:spPr>
            <a:xfrm rot="0">
              <a:off x="0" y="80892"/>
              <a:ext cx="2658893" cy="532095"/>
            </a:xfrm>
            <a:prstGeom prst="rect">
              <a:avLst/>
            </a:prstGeom>
          </p:spPr>
          <p:txBody>
            <a:bodyPr anchor="t" rtlCol="false" tIns="0" lIns="0" bIns="0" rIns="0">
              <a:spAutoFit/>
            </a:bodyPr>
            <a:lstStyle/>
            <a:p>
              <a:pPr algn="ctr">
                <a:lnSpc>
                  <a:spcPts val="3366"/>
                </a:lnSpc>
              </a:pPr>
              <a:r>
                <a:rPr lang="en-US" sz="2404">
                  <a:solidFill>
                    <a:srgbClr val="FFFFFF"/>
                  </a:solidFill>
                  <a:latin typeface="League Spartan"/>
                </a:rPr>
                <a:t>Pizza Table: </a:t>
              </a:r>
            </a:p>
          </p:txBody>
        </p:sp>
        <p:sp>
          <p:nvSpPr>
            <p:cNvPr name="TextBox 10" id="10"/>
            <p:cNvSpPr txBox="true"/>
            <p:nvPr/>
          </p:nvSpPr>
          <p:spPr>
            <a:xfrm rot="0">
              <a:off x="2785198" y="-76200"/>
              <a:ext cx="12354318" cy="1302174"/>
            </a:xfrm>
            <a:prstGeom prst="rect">
              <a:avLst/>
            </a:prstGeom>
          </p:spPr>
          <p:txBody>
            <a:bodyPr anchor="t" rtlCol="false" tIns="0" lIns="0" bIns="0" rIns="0">
              <a:spAutoFit/>
            </a:bodyPr>
            <a:lstStyle/>
            <a:p>
              <a:pPr algn="just">
                <a:lnSpc>
                  <a:spcPts val="3919"/>
                </a:lnSpc>
              </a:pPr>
              <a:r>
                <a:rPr lang="en-US" sz="2799">
                  <a:solidFill>
                    <a:srgbClr val="FFFFFF"/>
                  </a:solidFill>
                  <a:latin typeface="Gidole"/>
                </a:rPr>
                <a:t>This dataset contains information about different pizzas available for sale, including the pizza ID, pizza type ID, size, and price.</a:t>
              </a:r>
            </a:p>
          </p:txBody>
        </p:sp>
      </p:grpSp>
      <p:grpSp>
        <p:nvGrpSpPr>
          <p:cNvPr name="Group 11" id="11"/>
          <p:cNvGrpSpPr/>
          <p:nvPr/>
        </p:nvGrpSpPr>
        <p:grpSpPr>
          <a:xfrm rot="0">
            <a:off x="1028700" y="5404365"/>
            <a:ext cx="11354637" cy="919480"/>
            <a:chOff x="0" y="0"/>
            <a:chExt cx="15139516" cy="1225974"/>
          </a:xfrm>
        </p:grpSpPr>
        <p:sp>
          <p:nvSpPr>
            <p:cNvPr name="TextBox 12" id="12"/>
            <p:cNvSpPr txBox="true"/>
            <p:nvPr/>
          </p:nvSpPr>
          <p:spPr>
            <a:xfrm rot="0">
              <a:off x="0" y="80892"/>
              <a:ext cx="2658893" cy="1098008"/>
            </a:xfrm>
            <a:prstGeom prst="rect">
              <a:avLst/>
            </a:prstGeom>
          </p:spPr>
          <p:txBody>
            <a:bodyPr anchor="t" rtlCol="false" tIns="0" lIns="0" bIns="0" rIns="0">
              <a:spAutoFit/>
            </a:bodyPr>
            <a:lstStyle/>
            <a:p>
              <a:pPr algn="ctr">
                <a:lnSpc>
                  <a:spcPts val="3366"/>
                </a:lnSpc>
              </a:pPr>
              <a:r>
                <a:rPr lang="en-US" sz="2404">
                  <a:solidFill>
                    <a:srgbClr val="FFFFFF"/>
                  </a:solidFill>
                  <a:latin typeface="League Spartan"/>
                </a:rPr>
                <a:t>Pizza Type Table: </a:t>
              </a:r>
            </a:p>
          </p:txBody>
        </p:sp>
        <p:sp>
          <p:nvSpPr>
            <p:cNvPr name="TextBox 13" id="13"/>
            <p:cNvSpPr txBox="true"/>
            <p:nvPr/>
          </p:nvSpPr>
          <p:spPr>
            <a:xfrm rot="0">
              <a:off x="2785198" y="-76200"/>
              <a:ext cx="12354318" cy="1302174"/>
            </a:xfrm>
            <a:prstGeom prst="rect">
              <a:avLst/>
            </a:prstGeom>
          </p:spPr>
          <p:txBody>
            <a:bodyPr anchor="t" rtlCol="false" tIns="0" lIns="0" bIns="0" rIns="0">
              <a:spAutoFit/>
            </a:bodyPr>
            <a:lstStyle/>
            <a:p>
              <a:pPr algn="just">
                <a:lnSpc>
                  <a:spcPts val="3919"/>
                </a:lnSpc>
              </a:pPr>
              <a:r>
                <a:rPr lang="en-US" sz="2799">
                  <a:solidFill>
                    <a:srgbClr val="FFFFFF"/>
                  </a:solidFill>
                  <a:latin typeface="Gidole"/>
                </a:rPr>
                <a:t>This dataset provides details about pizza types, such as the pizza type ID, name, category, and ingredients.</a:t>
              </a:r>
            </a:p>
          </p:txBody>
        </p:sp>
      </p:grpSp>
      <p:grpSp>
        <p:nvGrpSpPr>
          <p:cNvPr name="Group 14" id="14"/>
          <p:cNvGrpSpPr/>
          <p:nvPr/>
        </p:nvGrpSpPr>
        <p:grpSpPr>
          <a:xfrm rot="0">
            <a:off x="1028700" y="6647695"/>
            <a:ext cx="11354637" cy="919480"/>
            <a:chOff x="0" y="0"/>
            <a:chExt cx="15139516" cy="1225974"/>
          </a:xfrm>
        </p:grpSpPr>
        <p:sp>
          <p:nvSpPr>
            <p:cNvPr name="TextBox 15" id="15"/>
            <p:cNvSpPr txBox="true"/>
            <p:nvPr/>
          </p:nvSpPr>
          <p:spPr>
            <a:xfrm rot="0">
              <a:off x="0" y="80892"/>
              <a:ext cx="2658893" cy="1098008"/>
            </a:xfrm>
            <a:prstGeom prst="rect">
              <a:avLst/>
            </a:prstGeom>
          </p:spPr>
          <p:txBody>
            <a:bodyPr anchor="t" rtlCol="false" tIns="0" lIns="0" bIns="0" rIns="0">
              <a:spAutoFit/>
            </a:bodyPr>
            <a:lstStyle/>
            <a:p>
              <a:pPr algn="ctr">
                <a:lnSpc>
                  <a:spcPts val="3366"/>
                </a:lnSpc>
              </a:pPr>
              <a:r>
                <a:rPr lang="en-US" sz="2404">
                  <a:solidFill>
                    <a:srgbClr val="FFFFFF"/>
                  </a:solidFill>
                  <a:latin typeface="League Spartan"/>
                </a:rPr>
                <a:t>Orders Table:</a:t>
              </a:r>
            </a:p>
          </p:txBody>
        </p:sp>
        <p:sp>
          <p:nvSpPr>
            <p:cNvPr name="TextBox 16" id="16"/>
            <p:cNvSpPr txBox="true"/>
            <p:nvPr/>
          </p:nvSpPr>
          <p:spPr>
            <a:xfrm rot="0">
              <a:off x="2785198" y="-76200"/>
              <a:ext cx="12354318" cy="1302174"/>
            </a:xfrm>
            <a:prstGeom prst="rect">
              <a:avLst/>
            </a:prstGeom>
          </p:spPr>
          <p:txBody>
            <a:bodyPr anchor="t" rtlCol="false" tIns="0" lIns="0" bIns="0" rIns="0">
              <a:spAutoFit/>
            </a:bodyPr>
            <a:lstStyle/>
            <a:p>
              <a:pPr algn="just">
                <a:lnSpc>
                  <a:spcPts val="3919"/>
                </a:lnSpc>
              </a:pPr>
              <a:r>
                <a:rPr lang="en-US" sz="2799">
                  <a:solidFill>
                    <a:srgbClr val="FFFFFF"/>
                  </a:solidFill>
                  <a:latin typeface="Gidole"/>
                </a:rPr>
                <a:t>This dataset records information about orders placed, including the order ID, date, and time.</a:t>
              </a:r>
            </a:p>
          </p:txBody>
        </p:sp>
      </p:grpSp>
      <p:grpSp>
        <p:nvGrpSpPr>
          <p:cNvPr name="Group 17" id="17"/>
          <p:cNvGrpSpPr/>
          <p:nvPr/>
        </p:nvGrpSpPr>
        <p:grpSpPr>
          <a:xfrm rot="0">
            <a:off x="1028700" y="7891025"/>
            <a:ext cx="11354637" cy="919480"/>
            <a:chOff x="0" y="0"/>
            <a:chExt cx="15139516" cy="1225974"/>
          </a:xfrm>
        </p:grpSpPr>
        <p:sp>
          <p:nvSpPr>
            <p:cNvPr name="TextBox 18" id="18"/>
            <p:cNvSpPr txBox="true"/>
            <p:nvPr/>
          </p:nvSpPr>
          <p:spPr>
            <a:xfrm rot="0">
              <a:off x="0" y="80892"/>
              <a:ext cx="2658893" cy="1098008"/>
            </a:xfrm>
            <a:prstGeom prst="rect">
              <a:avLst/>
            </a:prstGeom>
          </p:spPr>
          <p:txBody>
            <a:bodyPr anchor="t" rtlCol="false" tIns="0" lIns="0" bIns="0" rIns="0">
              <a:spAutoFit/>
            </a:bodyPr>
            <a:lstStyle/>
            <a:p>
              <a:pPr algn="ctr">
                <a:lnSpc>
                  <a:spcPts val="3366"/>
                </a:lnSpc>
              </a:pPr>
              <a:r>
                <a:rPr lang="en-US" sz="2404">
                  <a:solidFill>
                    <a:srgbClr val="FFFFFF"/>
                  </a:solidFill>
                  <a:latin typeface="League Spartan"/>
                </a:rPr>
                <a:t>Orders Detail Table:</a:t>
              </a:r>
            </a:p>
          </p:txBody>
        </p:sp>
        <p:sp>
          <p:nvSpPr>
            <p:cNvPr name="TextBox 19" id="19"/>
            <p:cNvSpPr txBox="true"/>
            <p:nvPr/>
          </p:nvSpPr>
          <p:spPr>
            <a:xfrm rot="0">
              <a:off x="2785198" y="-76200"/>
              <a:ext cx="12354318" cy="1302174"/>
            </a:xfrm>
            <a:prstGeom prst="rect">
              <a:avLst/>
            </a:prstGeom>
          </p:spPr>
          <p:txBody>
            <a:bodyPr anchor="t" rtlCol="false" tIns="0" lIns="0" bIns="0" rIns="0">
              <a:spAutoFit/>
            </a:bodyPr>
            <a:lstStyle/>
            <a:p>
              <a:pPr algn="just">
                <a:lnSpc>
                  <a:spcPts val="3919"/>
                </a:lnSpc>
              </a:pPr>
              <a:r>
                <a:rPr lang="en-US" sz="2799">
                  <a:solidFill>
                    <a:srgbClr val="FFFFFF"/>
                  </a:solidFill>
                  <a:latin typeface="Gidole"/>
                </a:rPr>
                <a:t>This dataset contains detailed information about each order, including the order details ID, order ID, pizza ID, and quantity.</a:t>
              </a: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1028700" y="1028700"/>
            <a:ext cx="16230600" cy="8229600"/>
          </a:xfrm>
          <a:prstGeom prst="rect">
            <a:avLst/>
          </a:prstGeom>
          <a:solidFill>
            <a:srgbClr val="F9943B"/>
          </a:solidFill>
        </p:spPr>
      </p:sp>
      <p:sp>
        <p:nvSpPr>
          <p:cNvPr name="TextBox 3" id="3"/>
          <p:cNvSpPr txBox="true"/>
          <p:nvPr/>
        </p:nvSpPr>
        <p:spPr>
          <a:xfrm rot="0">
            <a:off x="3036286" y="3739403"/>
            <a:ext cx="12215429" cy="4052092"/>
          </a:xfrm>
          <a:prstGeom prst="rect">
            <a:avLst/>
          </a:prstGeom>
        </p:spPr>
        <p:txBody>
          <a:bodyPr anchor="t" rtlCol="false" tIns="0" lIns="0" bIns="0" rIns="0">
            <a:spAutoFit/>
          </a:bodyPr>
          <a:lstStyle/>
          <a:p>
            <a:pPr algn="ctr" marL="818166" indent="-409083" lvl="1">
              <a:lnSpc>
                <a:spcPts val="4547"/>
              </a:lnSpc>
              <a:buFont typeface="Arial"/>
              <a:buChar char="•"/>
            </a:pPr>
            <a:r>
              <a:rPr lang="en-US" sz="3789">
                <a:solidFill>
                  <a:srgbClr val="FFFFFF"/>
                </a:solidFill>
                <a:latin typeface="Gidole"/>
              </a:rPr>
              <a:t>The data was initially provided in CSV format and was cleaned using Excel.</a:t>
            </a:r>
          </a:p>
          <a:p>
            <a:pPr algn="ctr" marL="818166" indent="-409083" lvl="1">
              <a:lnSpc>
                <a:spcPts val="4547"/>
              </a:lnSpc>
              <a:buFont typeface="Arial"/>
              <a:buChar char="•"/>
            </a:pPr>
            <a:r>
              <a:rPr lang="en-US" sz="3789">
                <a:solidFill>
                  <a:srgbClr val="FFFFFF"/>
                </a:solidFill>
                <a:latin typeface="Gidole"/>
              </a:rPr>
              <a:t>Data cleaning steps included removing duplicate entries and empty cells to ensure data integrity.</a:t>
            </a:r>
          </a:p>
          <a:p>
            <a:pPr algn="ctr" marL="818166" indent="-409083" lvl="1">
              <a:lnSpc>
                <a:spcPts val="4547"/>
              </a:lnSpc>
              <a:buFont typeface="Arial"/>
              <a:buChar char="•"/>
            </a:pPr>
            <a:r>
              <a:rPr lang="en-US" sz="3789">
                <a:solidFill>
                  <a:srgbClr val="FFFFFF"/>
                </a:solidFill>
                <a:latin typeface="Gidole"/>
              </a:rPr>
              <a:t>By cleaning </a:t>
            </a:r>
            <a:r>
              <a:rPr lang="en-US" sz="3789">
                <a:solidFill>
                  <a:srgbClr val="FFFFFF"/>
                </a:solidFill>
                <a:latin typeface="Gidole"/>
              </a:rPr>
              <a:t>the data, we ensured that the datasets</a:t>
            </a:r>
            <a:r>
              <a:rPr lang="en-US" sz="3789">
                <a:solidFill>
                  <a:srgbClr val="FFFFFF"/>
                </a:solidFill>
                <a:latin typeface="Gidole"/>
              </a:rPr>
              <a:t> were free from inconsistencies and ready for analysis using SQL.</a:t>
            </a:r>
          </a:p>
          <a:p>
            <a:pPr algn="ctr">
              <a:lnSpc>
                <a:spcPts val="4547"/>
              </a:lnSpc>
            </a:pPr>
          </a:p>
        </p:txBody>
      </p:sp>
      <p:sp>
        <p:nvSpPr>
          <p:cNvPr name="TextBox 4" id="4"/>
          <p:cNvSpPr txBox="true"/>
          <p:nvPr/>
        </p:nvSpPr>
        <p:spPr>
          <a:xfrm rot="0">
            <a:off x="2980589" y="2479598"/>
            <a:ext cx="12326822" cy="547192"/>
          </a:xfrm>
          <a:prstGeom prst="rect">
            <a:avLst/>
          </a:prstGeom>
        </p:spPr>
        <p:txBody>
          <a:bodyPr anchor="t" rtlCol="false" tIns="0" lIns="0" bIns="0" rIns="0">
            <a:spAutoFit/>
          </a:bodyPr>
          <a:lstStyle/>
          <a:p>
            <a:pPr algn="ctr">
              <a:lnSpc>
                <a:spcPts val="4343"/>
              </a:lnSpc>
            </a:pPr>
            <a:r>
              <a:rPr lang="en-US" sz="3619">
                <a:solidFill>
                  <a:srgbClr val="FFFFFF"/>
                </a:solidFill>
                <a:latin typeface="League Spartan"/>
              </a:rPr>
              <a:t>DATA CLEANING AND PREPROCESSING: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55905" y="-665060"/>
            <a:ext cx="4341252" cy="11619922"/>
          </a:xfrm>
          <a:prstGeom prst="rect">
            <a:avLst/>
          </a:prstGeom>
          <a:solidFill>
            <a:srgbClr val="F9943B">
              <a:alpha val="14902"/>
            </a:srgbClr>
          </a:solidFill>
        </p:spPr>
      </p:sp>
      <p:grpSp>
        <p:nvGrpSpPr>
          <p:cNvPr name="Group 3" id="3"/>
          <p:cNvGrpSpPr/>
          <p:nvPr/>
        </p:nvGrpSpPr>
        <p:grpSpPr>
          <a:xfrm rot="0">
            <a:off x="4517728" y="1345462"/>
            <a:ext cx="12978659" cy="2354590"/>
            <a:chOff x="0" y="0"/>
            <a:chExt cx="4642810" cy="842299"/>
          </a:xfrm>
        </p:grpSpPr>
        <p:sp>
          <p:nvSpPr>
            <p:cNvPr name="Freeform 4" id="4"/>
            <p:cNvSpPr/>
            <p:nvPr/>
          </p:nvSpPr>
          <p:spPr>
            <a:xfrm flipH="false" flipV="false" rot="0">
              <a:off x="0" y="0"/>
              <a:ext cx="4642810" cy="842299"/>
            </a:xfrm>
            <a:custGeom>
              <a:avLst/>
              <a:gdLst/>
              <a:ahLst/>
              <a:cxnLst/>
              <a:rect r="r" b="b" t="t" l="l"/>
              <a:pathLst>
                <a:path h="842299" w="4642810">
                  <a:moveTo>
                    <a:pt x="0" y="0"/>
                  </a:moveTo>
                  <a:lnTo>
                    <a:pt x="0" y="842299"/>
                  </a:lnTo>
                  <a:lnTo>
                    <a:pt x="4642810" y="842299"/>
                  </a:lnTo>
                  <a:lnTo>
                    <a:pt x="4642810" y="0"/>
                  </a:lnTo>
                  <a:lnTo>
                    <a:pt x="0" y="0"/>
                  </a:lnTo>
                  <a:close/>
                  <a:moveTo>
                    <a:pt x="4581850" y="781339"/>
                  </a:moveTo>
                  <a:lnTo>
                    <a:pt x="59690" y="781339"/>
                  </a:lnTo>
                  <a:lnTo>
                    <a:pt x="59690" y="59690"/>
                  </a:lnTo>
                  <a:lnTo>
                    <a:pt x="4581850" y="59690"/>
                  </a:lnTo>
                  <a:lnTo>
                    <a:pt x="4581850" y="781339"/>
                  </a:lnTo>
                  <a:close/>
                </a:path>
              </a:pathLst>
            </a:custGeom>
            <a:solidFill>
              <a:srgbClr val="F9943B"/>
            </a:solidFill>
          </p:spPr>
        </p:sp>
      </p:grpSp>
      <p:sp>
        <p:nvSpPr>
          <p:cNvPr name="Freeform 5" id="5"/>
          <p:cNvSpPr/>
          <p:nvPr/>
        </p:nvSpPr>
        <p:spPr>
          <a:xfrm flipH="false" flipV="false" rot="0">
            <a:off x="7559282" y="5598331"/>
            <a:ext cx="1666228" cy="1584431"/>
          </a:xfrm>
          <a:custGeom>
            <a:avLst/>
            <a:gdLst/>
            <a:ahLst/>
            <a:cxnLst/>
            <a:rect r="r" b="b" t="t" l="l"/>
            <a:pathLst>
              <a:path h="1584431" w="1666228">
                <a:moveTo>
                  <a:pt x="0" y="0"/>
                </a:moveTo>
                <a:lnTo>
                  <a:pt x="1666228" y="0"/>
                </a:lnTo>
                <a:lnTo>
                  <a:pt x="1666228" y="1584432"/>
                </a:lnTo>
                <a:lnTo>
                  <a:pt x="0" y="158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183937" y="5503081"/>
            <a:ext cx="1774931" cy="1774931"/>
          </a:xfrm>
          <a:custGeom>
            <a:avLst/>
            <a:gdLst/>
            <a:ahLst/>
            <a:cxnLst/>
            <a:rect r="r" b="b" t="t" l="l"/>
            <a:pathLst>
              <a:path h="1774931" w="1774931">
                <a:moveTo>
                  <a:pt x="0" y="0"/>
                </a:moveTo>
                <a:lnTo>
                  <a:pt x="1774931" y="0"/>
                </a:lnTo>
                <a:lnTo>
                  <a:pt x="1774931" y="1774932"/>
                </a:lnTo>
                <a:lnTo>
                  <a:pt x="0" y="17749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069837" y="2065557"/>
            <a:ext cx="11874442" cy="971550"/>
          </a:xfrm>
          <a:prstGeom prst="rect">
            <a:avLst/>
          </a:prstGeom>
        </p:spPr>
        <p:txBody>
          <a:bodyPr anchor="t" rtlCol="false" tIns="0" lIns="0" bIns="0" rIns="0">
            <a:spAutoFit/>
          </a:bodyPr>
          <a:lstStyle/>
          <a:p>
            <a:pPr algn="l">
              <a:lnSpc>
                <a:spcPts val="7425"/>
              </a:lnSpc>
            </a:pPr>
            <a:r>
              <a:rPr lang="en-US" sz="6750">
                <a:solidFill>
                  <a:srgbClr val="F9943B"/>
                </a:solidFill>
                <a:latin typeface="League Spartan"/>
              </a:rPr>
              <a:t>BASIC ANALYSIS RESULTS</a:t>
            </a:r>
          </a:p>
        </p:txBody>
      </p:sp>
      <p:sp>
        <p:nvSpPr>
          <p:cNvPr name="TextBox 8" id="8"/>
          <p:cNvSpPr txBox="true"/>
          <p:nvPr/>
        </p:nvSpPr>
        <p:spPr>
          <a:xfrm rot="0">
            <a:off x="5856289" y="4371154"/>
            <a:ext cx="4288323" cy="466725"/>
          </a:xfrm>
          <a:prstGeom prst="rect">
            <a:avLst/>
          </a:prstGeom>
        </p:spPr>
        <p:txBody>
          <a:bodyPr anchor="t" rtlCol="false" tIns="0" lIns="0" bIns="0" rIns="0">
            <a:spAutoFit/>
          </a:bodyPr>
          <a:lstStyle/>
          <a:p>
            <a:pPr algn="l">
              <a:lnSpc>
                <a:spcPts val="3779"/>
              </a:lnSpc>
            </a:pPr>
            <a:r>
              <a:rPr lang="en-US" sz="3150">
                <a:solidFill>
                  <a:srgbClr val="F9943B"/>
                </a:solidFill>
                <a:latin typeface="League Spartan"/>
              </a:rPr>
              <a:t>TO</a:t>
            </a:r>
            <a:r>
              <a:rPr lang="en-US" sz="3150">
                <a:solidFill>
                  <a:srgbClr val="F9943B"/>
                </a:solidFill>
                <a:latin typeface="League Spartan"/>
              </a:rPr>
              <a:t>TAL ORDERS </a:t>
            </a:r>
          </a:p>
        </p:txBody>
      </p:sp>
      <p:sp>
        <p:nvSpPr>
          <p:cNvPr name="TextBox 9" id="9"/>
          <p:cNvSpPr txBox="true"/>
          <p:nvPr/>
        </p:nvSpPr>
        <p:spPr>
          <a:xfrm rot="0">
            <a:off x="12345618" y="4371154"/>
            <a:ext cx="3451569" cy="466725"/>
          </a:xfrm>
          <a:prstGeom prst="rect">
            <a:avLst/>
          </a:prstGeom>
        </p:spPr>
        <p:txBody>
          <a:bodyPr anchor="t" rtlCol="false" tIns="0" lIns="0" bIns="0" rIns="0">
            <a:spAutoFit/>
          </a:bodyPr>
          <a:lstStyle/>
          <a:p>
            <a:pPr algn="l">
              <a:lnSpc>
                <a:spcPts val="3779"/>
              </a:lnSpc>
            </a:pPr>
            <a:r>
              <a:rPr lang="en-US" sz="3150">
                <a:solidFill>
                  <a:srgbClr val="F9943B"/>
                </a:solidFill>
                <a:latin typeface="League Spartan"/>
              </a:rPr>
              <a:t> </a:t>
            </a:r>
            <a:r>
              <a:rPr lang="en-US" sz="3150">
                <a:solidFill>
                  <a:srgbClr val="F9943B"/>
                </a:solidFill>
                <a:latin typeface="League Spartan"/>
              </a:rPr>
              <a:t>Revenue</a:t>
            </a:r>
          </a:p>
        </p:txBody>
      </p:sp>
      <p:sp>
        <p:nvSpPr>
          <p:cNvPr name="TextBox 10" id="10"/>
          <p:cNvSpPr txBox="true"/>
          <p:nvPr/>
        </p:nvSpPr>
        <p:spPr>
          <a:xfrm rot="0">
            <a:off x="6775391" y="7306588"/>
            <a:ext cx="2450119" cy="905340"/>
          </a:xfrm>
          <a:prstGeom prst="rect">
            <a:avLst/>
          </a:prstGeom>
        </p:spPr>
        <p:txBody>
          <a:bodyPr anchor="t" rtlCol="false" tIns="0" lIns="0" bIns="0" rIns="0">
            <a:spAutoFit/>
          </a:bodyPr>
          <a:lstStyle/>
          <a:p>
            <a:pPr algn="ctr">
              <a:lnSpc>
                <a:spcPts val="6768"/>
              </a:lnSpc>
            </a:pPr>
            <a:r>
              <a:rPr lang="en-US" sz="6768">
                <a:solidFill>
                  <a:srgbClr val="FFFFFF"/>
                </a:solidFill>
                <a:latin typeface="Barlow SemiCondensed"/>
              </a:rPr>
              <a:t>21350</a:t>
            </a:r>
          </a:p>
        </p:txBody>
      </p:sp>
      <p:sp>
        <p:nvSpPr>
          <p:cNvPr name="TextBox 11" id="11"/>
          <p:cNvSpPr txBox="true"/>
          <p:nvPr/>
        </p:nvSpPr>
        <p:spPr>
          <a:xfrm rot="0">
            <a:off x="11984979" y="7401838"/>
            <a:ext cx="4172848" cy="905340"/>
          </a:xfrm>
          <a:prstGeom prst="rect">
            <a:avLst/>
          </a:prstGeom>
        </p:spPr>
        <p:txBody>
          <a:bodyPr anchor="t" rtlCol="false" tIns="0" lIns="0" bIns="0" rIns="0">
            <a:spAutoFit/>
          </a:bodyPr>
          <a:lstStyle/>
          <a:p>
            <a:pPr algn="ctr">
              <a:lnSpc>
                <a:spcPts val="6768"/>
              </a:lnSpc>
            </a:pPr>
            <a:r>
              <a:rPr lang="en-US" sz="6768">
                <a:solidFill>
                  <a:srgbClr val="FFFFFF"/>
                </a:solidFill>
                <a:latin typeface="Barlow SemiCondensed"/>
              </a:rPr>
              <a:t>$ 817860.05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503911"/>
            <a:ext cx="9705391" cy="11294823"/>
          </a:xfrm>
          <a:prstGeom prst="rect">
            <a:avLst/>
          </a:prstGeom>
          <a:solidFill>
            <a:srgbClr val="F9943B"/>
          </a:solidFill>
        </p:spPr>
      </p:sp>
      <p:sp>
        <p:nvSpPr>
          <p:cNvPr name="Freeform 3" id="3"/>
          <p:cNvSpPr/>
          <p:nvPr/>
        </p:nvSpPr>
        <p:spPr>
          <a:xfrm flipH="false" flipV="false" rot="0">
            <a:off x="10181181" y="1025898"/>
            <a:ext cx="7078119" cy="8232402"/>
          </a:xfrm>
          <a:custGeom>
            <a:avLst/>
            <a:gdLst/>
            <a:ahLst/>
            <a:cxnLst/>
            <a:rect r="r" b="b" t="t" l="l"/>
            <a:pathLst>
              <a:path h="8232402" w="7078119">
                <a:moveTo>
                  <a:pt x="0" y="0"/>
                </a:moveTo>
                <a:lnTo>
                  <a:pt x="7078119" y="0"/>
                </a:lnTo>
                <a:lnTo>
                  <a:pt x="7078119" y="8232402"/>
                </a:lnTo>
                <a:lnTo>
                  <a:pt x="0" y="8232402"/>
                </a:lnTo>
                <a:lnTo>
                  <a:pt x="0" y="0"/>
                </a:lnTo>
                <a:close/>
              </a:path>
            </a:pathLst>
          </a:custGeom>
          <a:blipFill>
            <a:blip r:embed="rId2"/>
            <a:stretch>
              <a:fillRect l="-37285" t="0" r="-37285" b="0"/>
            </a:stretch>
          </a:blipFill>
        </p:spPr>
      </p:sp>
      <p:grpSp>
        <p:nvGrpSpPr>
          <p:cNvPr name="Group 4" id="4"/>
          <p:cNvGrpSpPr/>
          <p:nvPr/>
        </p:nvGrpSpPr>
        <p:grpSpPr>
          <a:xfrm rot="0">
            <a:off x="10685235" y="1538170"/>
            <a:ext cx="6070011" cy="7207859"/>
            <a:chOff x="0" y="0"/>
            <a:chExt cx="2171404" cy="2578442"/>
          </a:xfrm>
        </p:grpSpPr>
        <p:sp>
          <p:nvSpPr>
            <p:cNvPr name="Freeform 5" id="5"/>
            <p:cNvSpPr/>
            <p:nvPr/>
          </p:nvSpPr>
          <p:spPr>
            <a:xfrm flipH="false" flipV="false" rot="0">
              <a:off x="0" y="0"/>
              <a:ext cx="2171404" cy="2578442"/>
            </a:xfrm>
            <a:custGeom>
              <a:avLst/>
              <a:gdLst/>
              <a:ahLst/>
              <a:cxnLst/>
              <a:rect r="r" b="b" t="t" l="l"/>
              <a:pathLst>
                <a:path h="2578442" w="2171404">
                  <a:moveTo>
                    <a:pt x="0" y="0"/>
                  </a:moveTo>
                  <a:lnTo>
                    <a:pt x="0" y="2578442"/>
                  </a:lnTo>
                  <a:lnTo>
                    <a:pt x="2171404" y="2578442"/>
                  </a:lnTo>
                  <a:lnTo>
                    <a:pt x="2171404" y="0"/>
                  </a:lnTo>
                  <a:lnTo>
                    <a:pt x="0" y="0"/>
                  </a:lnTo>
                  <a:close/>
                  <a:moveTo>
                    <a:pt x="2110444" y="2517482"/>
                  </a:moveTo>
                  <a:lnTo>
                    <a:pt x="59690" y="2517482"/>
                  </a:lnTo>
                  <a:lnTo>
                    <a:pt x="59690" y="59690"/>
                  </a:lnTo>
                  <a:lnTo>
                    <a:pt x="2110444" y="59690"/>
                  </a:lnTo>
                  <a:lnTo>
                    <a:pt x="2110444" y="2517482"/>
                  </a:lnTo>
                  <a:close/>
                </a:path>
              </a:pathLst>
            </a:custGeom>
            <a:solidFill>
              <a:srgbClr val="FFFFFF">
                <a:alpha val="80000"/>
              </a:srgbClr>
            </a:solidFill>
          </p:spPr>
        </p:sp>
      </p:grpSp>
      <p:sp>
        <p:nvSpPr>
          <p:cNvPr name="TextBox 6" id="6"/>
          <p:cNvSpPr txBox="true"/>
          <p:nvPr/>
        </p:nvSpPr>
        <p:spPr>
          <a:xfrm rot="0">
            <a:off x="1028700" y="1085850"/>
            <a:ext cx="7082928" cy="1914525"/>
          </a:xfrm>
          <a:prstGeom prst="rect">
            <a:avLst/>
          </a:prstGeom>
        </p:spPr>
        <p:txBody>
          <a:bodyPr anchor="t" rtlCol="false" tIns="0" lIns="0" bIns="0" rIns="0">
            <a:spAutoFit/>
          </a:bodyPr>
          <a:lstStyle/>
          <a:p>
            <a:pPr algn="l">
              <a:lnSpc>
                <a:spcPts val="7425"/>
              </a:lnSpc>
            </a:pPr>
            <a:r>
              <a:rPr lang="en-US" sz="6750">
                <a:solidFill>
                  <a:srgbClr val="F9943B"/>
                </a:solidFill>
                <a:latin typeface="League Spartan"/>
              </a:rPr>
              <a:t>HIGHEST-PRICED PIZZA</a:t>
            </a:r>
          </a:p>
        </p:txBody>
      </p:sp>
      <p:sp>
        <p:nvSpPr>
          <p:cNvPr name="TextBox 7" id="7"/>
          <p:cNvSpPr txBox="true"/>
          <p:nvPr/>
        </p:nvSpPr>
        <p:spPr>
          <a:xfrm rot="0">
            <a:off x="1028700" y="5374231"/>
            <a:ext cx="7082928" cy="2066925"/>
          </a:xfrm>
          <a:prstGeom prst="rect">
            <a:avLst/>
          </a:prstGeom>
        </p:spPr>
        <p:txBody>
          <a:bodyPr anchor="t" rtlCol="false" tIns="0" lIns="0" bIns="0" rIns="0">
            <a:spAutoFit/>
          </a:bodyPr>
          <a:lstStyle/>
          <a:p>
            <a:pPr algn="l">
              <a:lnSpc>
                <a:spcPts val="8100"/>
              </a:lnSpc>
            </a:pPr>
            <a:r>
              <a:rPr lang="en-US" sz="6750">
                <a:solidFill>
                  <a:srgbClr val="F9943B"/>
                </a:solidFill>
                <a:latin typeface="League Spartan"/>
              </a:rPr>
              <a:t>MOST COMMON SIZE</a:t>
            </a:r>
          </a:p>
        </p:txBody>
      </p:sp>
      <p:sp>
        <p:nvSpPr>
          <p:cNvPr name="TextBox 8" id="8"/>
          <p:cNvSpPr txBox="true"/>
          <p:nvPr/>
        </p:nvSpPr>
        <p:spPr>
          <a:xfrm rot="0">
            <a:off x="819671" y="3319700"/>
            <a:ext cx="6289343" cy="905340"/>
          </a:xfrm>
          <a:prstGeom prst="rect">
            <a:avLst/>
          </a:prstGeom>
        </p:spPr>
        <p:txBody>
          <a:bodyPr anchor="t" rtlCol="false" tIns="0" lIns="0" bIns="0" rIns="0">
            <a:spAutoFit/>
          </a:bodyPr>
          <a:lstStyle/>
          <a:p>
            <a:pPr algn="ctr">
              <a:lnSpc>
                <a:spcPts val="6768"/>
              </a:lnSpc>
            </a:pPr>
            <a:r>
              <a:rPr lang="en-US" sz="6768">
                <a:solidFill>
                  <a:srgbClr val="FFFFFF"/>
                </a:solidFill>
                <a:latin typeface="Barlow SemiCondensed"/>
              </a:rPr>
              <a:t>THE GREEK PIZZA</a:t>
            </a:r>
          </a:p>
        </p:txBody>
      </p:sp>
      <p:sp>
        <p:nvSpPr>
          <p:cNvPr name="TextBox 9" id="9"/>
          <p:cNvSpPr txBox="true"/>
          <p:nvPr/>
        </p:nvSpPr>
        <p:spPr>
          <a:xfrm rot="0">
            <a:off x="1028700" y="7765006"/>
            <a:ext cx="4049796" cy="905340"/>
          </a:xfrm>
          <a:prstGeom prst="rect">
            <a:avLst/>
          </a:prstGeom>
        </p:spPr>
        <p:txBody>
          <a:bodyPr anchor="t" rtlCol="false" tIns="0" lIns="0" bIns="0" rIns="0">
            <a:spAutoFit/>
          </a:bodyPr>
          <a:lstStyle/>
          <a:p>
            <a:pPr algn="ctr">
              <a:lnSpc>
                <a:spcPts val="6768"/>
              </a:lnSpc>
            </a:pPr>
            <a:r>
              <a:rPr lang="en-US" sz="6768">
                <a:solidFill>
                  <a:srgbClr val="FFFFFF"/>
                </a:solidFill>
                <a:latin typeface="Barlow SemiCondensed"/>
              </a:rPr>
              <a:t>LARGE SIZE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943B"/>
        </a:solidFill>
      </p:bgPr>
    </p:bg>
    <p:spTree>
      <p:nvGrpSpPr>
        <p:cNvPr id="1" name=""/>
        <p:cNvGrpSpPr/>
        <p:nvPr/>
      </p:nvGrpSpPr>
      <p:grpSpPr>
        <a:xfrm>
          <a:off x="0" y="0"/>
          <a:ext cx="0" cy="0"/>
          <a:chOff x="0" y="0"/>
          <a:chExt cx="0" cy="0"/>
        </a:xfrm>
      </p:grpSpPr>
      <p:sp>
        <p:nvSpPr>
          <p:cNvPr name="AutoShape 2" id="2"/>
          <p:cNvSpPr/>
          <p:nvPr/>
        </p:nvSpPr>
        <p:spPr>
          <a:xfrm rot="0">
            <a:off x="-654850" y="-614921"/>
            <a:ext cx="19597701" cy="6650546"/>
          </a:xfrm>
          <a:prstGeom prst="rect">
            <a:avLst/>
          </a:prstGeom>
          <a:solidFill>
            <a:srgbClr val="FFFFFF">
              <a:alpha val="14902"/>
            </a:srgbClr>
          </a:solidFill>
        </p:spPr>
      </p:sp>
      <p:grpSp>
        <p:nvGrpSpPr>
          <p:cNvPr name="Group 3" id="3"/>
          <p:cNvGrpSpPr/>
          <p:nvPr/>
        </p:nvGrpSpPr>
        <p:grpSpPr>
          <a:xfrm rot="0">
            <a:off x="2518949" y="4541338"/>
            <a:ext cx="2374854" cy="237485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0">
            <a:off x="5230353" y="4541338"/>
            <a:ext cx="2374854" cy="237485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7941756" y="4541338"/>
            <a:ext cx="2374854" cy="237485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0">
            <a:off x="10653160" y="4541338"/>
            <a:ext cx="2374854" cy="237485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0">
            <a:off x="13364563" y="4541338"/>
            <a:ext cx="2374854" cy="237485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3" id="13"/>
          <p:cNvSpPr/>
          <p:nvPr/>
        </p:nvSpPr>
        <p:spPr>
          <a:xfrm flipH="false" flipV="false" rot="0">
            <a:off x="2611514" y="4711912"/>
            <a:ext cx="2189724" cy="2033706"/>
          </a:xfrm>
          <a:custGeom>
            <a:avLst/>
            <a:gdLst/>
            <a:ahLst/>
            <a:cxnLst/>
            <a:rect r="r" b="b" t="t" l="l"/>
            <a:pathLst>
              <a:path h="2033706" w="2189724">
                <a:moveTo>
                  <a:pt x="0" y="0"/>
                </a:moveTo>
                <a:lnTo>
                  <a:pt x="2189724" y="0"/>
                </a:lnTo>
                <a:lnTo>
                  <a:pt x="2189724" y="2033706"/>
                </a:lnTo>
                <a:lnTo>
                  <a:pt x="0" y="2033706"/>
                </a:lnTo>
                <a:lnTo>
                  <a:pt x="0" y="0"/>
                </a:lnTo>
                <a:close/>
              </a:path>
            </a:pathLst>
          </a:custGeom>
          <a:blipFill>
            <a:blip r:embed="rId2"/>
            <a:stretch>
              <a:fillRect l="0" t="0" r="0" b="0"/>
            </a:stretch>
          </a:blipFill>
        </p:spPr>
      </p:sp>
      <p:sp>
        <p:nvSpPr>
          <p:cNvPr name="Freeform 14" id="14"/>
          <p:cNvSpPr/>
          <p:nvPr/>
        </p:nvSpPr>
        <p:spPr>
          <a:xfrm flipH="false" flipV="false" rot="0">
            <a:off x="7868772" y="4453536"/>
            <a:ext cx="2550457" cy="2550457"/>
          </a:xfrm>
          <a:custGeom>
            <a:avLst/>
            <a:gdLst/>
            <a:ahLst/>
            <a:cxnLst/>
            <a:rect r="r" b="b" t="t" l="l"/>
            <a:pathLst>
              <a:path h="2550457" w="2550457">
                <a:moveTo>
                  <a:pt x="0" y="0"/>
                </a:moveTo>
                <a:lnTo>
                  <a:pt x="2550456" y="0"/>
                </a:lnTo>
                <a:lnTo>
                  <a:pt x="2550456" y="2550457"/>
                </a:lnTo>
                <a:lnTo>
                  <a:pt x="0" y="2550457"/>
                </a:lnTo>
                <a:lnTo>
                  <a:pt x="0" y="0"/>
                </a:lnTo>
                <a:close/>
              </a:path>
            </a:pathLst>
          </a:custGeom>
          <a:blipFill>
            <a:blip r:embed="rId3"/>
            <a:stretch>
              <a:fillRect l="0" t="0" r="0" b="0"/>
            </a:stretch>
          </a:blipFill>
        </p:spPr>
      </p:sp>
      <p:sp>
        <p:nvSpPr>
          <p:cNvPr name="Freeform 15" id="15"/>
          <p:cNvSpPr/>
          <p:nvPr/>
        </p:nvSpPr>
        <p:spPr>
          <a:xfrm flipH="false" flipV="false" rot="0">
            <a:off x="5167991" y="4541338"/>
            <a:ext cx="2462655" cy="2462655"/>
          </a:xfrm>
          <a:custGeom>
            <a:avLst/>
            <a:gdLst/>
            <a:ahLst/>
            <a:cxnLst/>
            <a:rect r="r" b="b" t="t" l="l"/>
            <a:pathLst>
              <a:path h="2462655" w="2462655">
                <a:moveTo>
                  <a:pt x="0" y="0"/>
                </a:moveTo>
                <a:lnTo>
                  <a:pt x="2462656" y="0"/>
                </a:lnTo>
                <a:lnTo>
                  <a:pt x="2462656" y="2462655"/>
                </a:lnTo>
                <a:lnTo>
                  <a:pt x="0" y="2462655"/>
                </a:lnTo>
                <a:lnTo>
                  <a:pt x="0" y="0"/>
                </a:lnTo>
                <a:close/>
              </a:path>
            </a:pathLst>
          </a:custGeom>
          <a:blipFill>
            <a:blip r:embed="rId4"/>
            <a:stretch>
              <a:fillRect l="0" t="0" r="0" b="0"/>
            </a:stretch>
          </a:blipFill>
        </p:spPr>
      </p:sp>
      <p:sp>
        <p:nvSpPr>
          <p:cNvPr name="Freeform 16" id="16"/>
          <p:cNvSpPr/>
          <p:nvPr/>
        </p:nvSpPr>
        <p:spPr>
          <a:xfrm flipH="false" flipV="false" rot="0">
            <a:off x="10607255" y="4495434"/>
            <a:ext cx="2466662" cy="2466662"/>
          </a:xfrm>
          <a:custGeom>
            <a:avLst/>
            <a:gdLst/>
            <a:ahLst/>
            <a:cxnLst/>
            <a:rect r="r" b="b" t="t" l="l"/>
            <a:pathLst>
              <a:path h="2466662" w="2466662">
                <a:moveTo>
                  <a:pt x="0" y="0"/>
                </a:moveTo>
                <a:lnTo>
                  <a:pt x="2466663" y="0"/>
                </a:lnTo>
                <a:lnTo>
                  <a:pt x="2466663" y="2466662"/>
                </a:lnTo>
                <a:lnTo>
                  <a:pt x="0" y="2466662"/>
                </a:lnTo>
                <a:lnTo>
                  <a:pt x="0" y="0"/>
                </a:lnTo>
                <a:close/>
              </a:path>
            </a:pathLst>
          </a:custGeom>
          <a:blipFill>
            <a:blip r:embed="rId5"/>
            <a:stretch>
              <a:fillRect l="0" t="0" r="0" b="0"/>
            </a:stretch>
          </a:blipFill>
        </p:spPr>
      </p:sp>
      <p:sp>
        <p:nvSpPr>
          <p:cNvPr name="Freeform 17" id="17"/>
          <p:cNvSpPr/>
          <p:nvPr/>
        </p:nvSpPr>
        <p:spPr>
          <a:xfrm flipH="false" flipV="false" rot="0">
            <a:off x="12957112" y="4133886"/>
            <a:ext cx="3189757" cy="3189757"/>
          </a:xfrm>
          <a:custGeom>
            <a:avLst/>
            <a:gdLst/>
            <a:ahLst/>
            <a:cxnLst/>
            <a:rect r="r" b="b" t="t" l="l"/>
            <a:pathLst>
              <a:path h="3189757" w="3189757">
                <a:moveTo>
                  <a:pt x="0" y="0"/>
                </a:moveTo>
                <a:lnTo>
                  <a:pt x="3189757" y="0"/>
                </a:lnTo>
                <a:lnTo>
                  <a:pt x="3189757" y="3189757"/>
                </a:lnTo>
                <a:lnTo>
                  <a:pt x="0" y="3189757"/>
                </a:lnTo>
                <a:lnTo>
                  <a:pt x="0" y="0"/>
                </a:lnTo>
                <a:close/>
              </a:path>
            </a:pathLst>
          </a:custGeom>
          <a:blipFill>
            <a:blip r:embed="rId6"/>
            <a:stretch>
              <a:fillRect l="0" t="0" r="0" b="0"/>
            </a:stretch>
          </a:blipFill>
        </p:spPr>
      </p:sp>
      <p:grpSp>
        <p:nvGrpSpPr>
          <p:cNvPr name="Group 18" id="18"/>
          <p:cNvGrpSpPr/>
          <p:nvPr/>
        </p:nvGrpSpPr>
        <p:grpSpPr>
          <a:xfrm rot="0">
            <a:off x="2768119" y="1278850"/>
            <a:ext cx="12722129" cy="1784250"/>
            <a:chOff x="0" y="0"/>
            <a:chExt cx="16962838" cy="2379000"/>
          </a:xfrm>
        </p:grpSpPr>
        <p:sp>
          <p:nvSpPr>
            <p:cNvPr name="TextBox 19" id="19"/>
            <p:cNvSpPr txBox="true"/>
            <p:nvPr/>
          </p:nvSpPr>
          <p:spPr>
            <a:xfrm rot="0">
              <a:off x="0" y="57150"/>
              <a:ext cx="16962838" cy="1314450"/>
            </a:xfrm>
            <a:prstGeom prst="rect">
              <a:avLst/>
            </a:prstGeom>
          </p:spPr>
          <p:txBody>
            <a:bodyPr anchor="t" rtlCol="false" tIns="0" lIns="0" bIns="0" rIns="0">
              <a:spAutoFit/>
            </a:bodyPr>
            <a:lstStyle/>
            <a:p>
              <a:pPr algn="ctr">
                <a:lnSpc>
                  <a:spcPts val="7425"/>
                </a:lnSpc>
              </a:pPr>
              <a:r>
                <a:rPr lang="en-US" sz="6750">
                  <a:solidFill>
                    <a:srgbClr val="FFFFFF"/>
                  </a:solidFill>
                  <a:latin typeface="League Spartan"/>
                </a:rPr>
                <a:t>TOP FIVE ORDERED PIZZA</a:t>
              </a:r>
            </a:p>
          </p:txBody>
        </p:sp>
        <p:sp>
          <p:nvSpPr>
            <p:cNvPr name="TextBox 20" id="20"/>
            <p:cNvSpPr txBox="true"/>
            <p:nvPr/>
          </p:nvSpPr>
          <p:spPr>
            <a:xfrm rot="0">
              <a:off x="0" y="1753525"/>
              <a:ext cx="16962838" cy="625475"/>
            </a:xfrm>
            <a:prstGeom prst="rect">
              <a:avLst/>
            </a:prstGeom>
          </p:spPr>
          <p:txBody>
            <a:bodyPr anchor="t" rtlCol="false" tIns="0" lIns="0" bIns="0" rIns="0">
              <a:spAutoFit/>
            </a:bodyPr>
            <a:lstStyle/>
            <a:p>
              <a:pPr algn="ctr">
                <a:lnSpc>
                  <a:spcPts val="3779"/>
                </a:lnSpc>
              </a:pPr>
              <a:r>
                <a:rPr lang="en-US" sz="3150">
                  <a:solidFill>
                    <a:srgbClr val="FFFFFF"/>
                  </a:solidFill>
                  <a:latin typeface="League Spartan"/>
                </a:rPr>
                <a:t>TOP FIVE REASONS</a:t>
              </a:r>
            </a:p>
          </p:txBody>
        </p:sp>
      </p:grpSp>
      <p:sp>
        <p:nvSpPr>
          <p:cNvPr name="TextBox 21" id="21"/>
          <p:cNvSpPr txBox="true"/>
          <p:nvPr/>
        </p:nvSpPr>
        <p:spPr>
          <a:xfrm rot="0">
            <a:off x="2677366" y="7155980"/>
            <a:ext cx="2058020" cy="869950"/>
          </a:xfrm>
          <a:prstGeom prst="rect">
            <a:avLst/>
          </a:prstGeom>
        </p:spPr>
        <p:txBody>
          <a:bodyPr anchor="t" rtlCol="false" tIns="0" lIns="0" bIns="0" rIns="0">
            <a:spAutoFit/>
          </a:bodyPr>
          <a:lstStyle/>
          <a:p>
            <a:pPr algn="ctr">
              <a:lnSpc>
                <a:spcPts val="3499"/>
              </a:lnSpc>
            </a:pPr>
            <a:r>
              <a:rPr lang="en-US" sz="2499">
                <a:solidFill>
                  <a:srgbClr val="FFFFFF"/>
                </a:solidFill>
                <a:latin typeface="Gidole"/>
              </a:rPr>
              <a:t>The Classic </a:t>
            </a:r>
          </a:p>
          <a:p>
            <a:pPr algn="ctr">
              <a:lnSpc>
                <a:spcPts val="3500"/>
              </a:lnSpc>
            </a:pPr>
            <a:r>
              <a:rPr lang="en-US" sz="2500">
                <a:solidFill>
                  <a:srgbClr val="FFFFFF"/>
                </a:solidFill>
                <a:latin typeface="Gidole"/>
              </a:rPr>
              <a:t>Deluxe Pizza</a:t>
            </a:r>
          </a:p>
        </p:txBody>
      </p:sp>
      <p:sp>
        <p:nvSpPr>
          <p:cNvPr name="TextBox 22" id="22"/>
          <p:cNvSpPr txBox="true"/>
          <p:nvPr/>
        </p:nvSpPr>
        <p:spPr>
          <a:xfrm rot="0">
            <a:off x="5388769" y="7155980"/>
            <a:ext cx="2058020" cy="869950"/>
          </a:xfrm>
          <a:prstGeom prst="rect">
            <a:avLst/>
          </a:prstGeom>
        </p:spPr>
        <p:txBody>
          <a:bodyPr anchor="t" rtlCol="false" tIns="0" lIns="0" bIns="0" rIns="0">
            <a:spAutoFit/>
          </a:bodyPr>
          <a:lstStyle/>
          <a:p>
            <a:pPr algn="ctr">
              <a:lnSpc>
                <a:spcPts val="3499"/>
              </a:lnSpc>
            </a:pPr>
            <a:r>
              <a:rPr lang="en-US" sz="2499">
                <a:solidFill>
                  <a:srgbClr val="FFFFFF"/>
                </a:solidFill>
                <a:latin typeface="Gidole"/>
              </a:rPr>
              <a:t>The Barbecue Chicken Pizza</a:t>
            </a:r>
          </a:p>
        </p:txBody>
      </p:sp>
      <p:sp>
        <p:nvSpPr>
          <p:cNvPr name="TextBox 23" id="23"/>
          <p:cNvSpPr txBox="true"/>
          <p:nvPr/>
        </p:nvSpPr>
        <p:spPr>
          <a:xfrm rot="0">
            <a:off x="8100173" y="7155980"/>
            <a:ext cx="2058020" cy="869950"/>
          </a:xfrm>
          <a:prstGeom prst="rect">
            <a:avLst/>
          </a:prstGeom>
        </p:spPr>
        <p:txBody>
          <a:bodyPr anchor="t" rtlCol="false" tIns="0" lIns="0" bIns="0" rIns="0">
            <a:spAutoFit/>
          </a:bodyPr>
          <a:lstStyle/>
          <a:p>
            <a:pPr algn="ctr">
              <a:lnSpc>
                <a:spcPts val="3499"/>
              </a:lnSpc>
            </a:pPr>
            <a:r>
              <a:rPr lang="en-US" sz="2499">
                <a:solidFill>
                  <a:srgbClr val="FFFFFF"/>
                </a:solidFill>
                <a:latin typeface="Gidole"/>
              </a:rPr>
              <a:t>The Hawaiian Pizza</a:t>
            </a:r>
          </a:p>
        </p:txBody>
      </p:sp>
      <p:sp>
        <p:nvSpPr>
          <p:cNvPr name="TextBox 24" id="24"/>
          <p:cNvSpPr txBox="true"/>
          <p:nvPr/>
        </p:nvSpPr>
        <p:spPr>
          <a:xfrm rot="0">
            <a:off x="10811576" y="7155980"/>
            <a:ext cx="2058020" cy="869950"/>
          </a:xfrm>
          <a:prstGeom prst="rect">
            <a:avLst/>
          </a:prstGeom>
        </p:spPr>
        <p:txBody>
          <a:bodyPr anchor="t" rtlCol="false" tIns="0" lIns="0" bIns="0" rIns="0">
            <a:spAutoFit/>
          </a:bodyPr>
          <a:lstStyle/>
          <a:p>
            <a:pPr algn="ctr">
              <a:lnSpc>
                <a:spcPts val="3499"/>
              </a:lnSpc>
            </a:pPr>
            <a:r>
              <a:rPr lang="en-US" sz="2499">
                <a:solidFill>
                  <a:srgbClr val="FFFFFF"/>
                </a:solidFill>
                <a:latin typeface="Gidole"/>
              </a:rPr>
              <a:t>The Pepperoni Pizza</a:t>
            </a:r>
          </a:p>
        </p:txBody>
      </p:sp>
      <p:sp>
        <p:nvSpPr>
          <p:cNvPr name="TextBox 25" id="25"/>
          <p:cNvSpPr txBox="true"/>
          <p:nvPr/>
        </p:nvSpPr>
        <p:spPr>
          <a:xfrm rot="0">
            <a:off x="13522980" y="7155980"/>
            <a:ext cx="2058020" cy="869950"/>
          </a:xfrm>
          <a:prstGeom prst="rect">
            <a:avLst/>
          </a:prstGeom>
        </p:spPr>
        <p:txBody>
          <a:bodyPr anchor="t" rtlCol="false" tIns="0" lIns="0" bIns="0" rIns="0">
            <a:spAutoFit/>
          </a:bodyPr>
          <a:lstStyle/>
          <a:p>
            <a:pPr algn="ctr">
              <a:lnSpc>
                <a:spcPts val="3499"/>
              </a:lnSpc>
            </a:pPr>
            <a:r>
              <a:rPr lang="en-US" sz="2499">
                <a:solidFill>
                  <a:srgbClr val="FFFFFF"/>
                </a:solidFill>
                <a:latin typeface="Gidole"/>
              </a:rPr>
              <a:t>The Thai Chicken Pizza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943B"/>
        </a:solidFill>
      </p:bgPr>
    </p:bg>
    <p:spTree>
      <p:nvGrpSpPr>
        <p:cNvPr id="1" name=""/>
        <p:cNvGrpSpPr/>
        <p:nvPr/>
      </p:nvGrpSpPr>
      <p:grpSpPr>
        <a:xfrm>
          <a:off x="0" y="0"/>
          <a:ext cx="0" cy="0"/>
          <a:chOff x="0" y="0"/>
          <a:chExt cx="0" cy="0"/>
        </a:xfrm>
      </p:grpSpPr>
      <p:grpSp>
        <p:nvGrpSpPr>
          <p:cNvPr name="Group 2" id="2"/>
          <p:cNvGrpSpPr/>
          <p:nvPr/>
        </p:nvGrpSpPr>
        <p:grpSpPr>
          <a:xfrm rot="0">
            <a:off x="13255992" y="1028700"/>
            <a:ext cx="4003308" cy="4003308"/>
            <a:chOff x="0" y="0"/>
            <a:chExt cx="1432090" cy="1432090"/>
          </a:xfrm>
        </p:grpSpPr>
        <p:sp>
          <p:nvSpPr>
            <p:cNvPr name="Freeform 3" id="3"/>
            <p:cNvSpPr/>
            <p:nvPr/>
          </p:nvSpPr>
          <p:spPr>
            <a:xfrm flipH="false" flipV="false" rot="0">
              <a:off x="0" y="0"/>
              <a:ext cx="1432090" cy="1432090"/>
            </a:xfrm>
            <a:custGeom>
              <a:avLst/>
              <a:gdLst/>
              <a:ahLst/>
              <a:cxnLst/>
              <a:rect r="r" b="b" t="t" l="l"/>
              <a:pathLst>
                <a:path h="1432090" w="1432090">
                  <a:moveTo>
                    <a:pt x="0" y="0"/>
                  </a:moveTo>
                  <a:lnTo>
                    <a:pt x="0" y="1432090"/>
                  </a:lnTo>
                  <a:lnTo>
                    <a:pt x="1432090" y="1432090"/>
                  </a:lnTo>
                  <a:lnTo>
                    <a:pt x="1432090" y="0"/>
                  </a:lnTo>
                  <a:lnTo>
                    <a:pt x="0" y="0"/>
                  </a:lnTo>
                  <a:close/>
                  <a:moveTo>
                    <a:pt x="1371129" y="1371129"/>
                  </a:moveTo>
                  <a:lnTo>
                    <a:pt x="59690" y="1371129"/>
                  </a:lnTo>
                  <a:lnTo>
                    <a:pt x="59690" y="59690"/>
                  </a:lnTo>
                  <a:lnTo>
                    <a:pt x="1371129" y="59690"/>
                  </a:lnTo>
                  <a:lnTo>
                    <a:pt x="1371129" y="1371129"/>
                  </a:lnTo>
                  <a:close/>
                </a:path>
              </a:pathLst>
            </a:custGeom>
            <a:solidFill>
              <a:srgbClr val="FFFFFF"/>
            </a:solidFill>
          </p:spPr>
        </p:sp>
      </p:grpSp>
      <p:grpSp>
        <p:nvGrpSpPr>
          <p:cNvPr name="Group 4" id="4"/>
          <p:cNvGrpSpPr/>
          <p:nvPr/>
        </p:nvGrpSpPr>
        <p:grpSpPr>
          <a:xfrm rot="0">
            <a:off x="9066914" y="5254992"/>
            <a:ext cx="4003308" cy="4003308"/>
            <a:chOff x="0" y="0"/>
            <a:chExt cx="1432090" cy="1432090"/>
          </a:xfrm>
        </p:grpSpPr>
        <p:sp>
          <p:nvSpPr>
            <p:cNvPr name="Freeform 5" id="5"/>
            <p:cNvSpPr/>
            <p:nvPr/>
          </p:nvSpPr>
          <p:spPr>
            <a:xfrm flipH="false" flipV="false" rot="0">
              <a:off x="0" y="0"/>
              <a:ext cx="1432090" cy="1432090"/>
            </a:xfrm>
            <a:custGeom>
              <a:avLst/>
              <a:gdLst/>
              <a:ahLst/>
              <a:cxnLst/>
              <a:rect r="r" b="b" t="t" l="l"/>
              <a:pathLst>
                <a:path h="1432090" w="1432090">
                  <a:moveTo>
                    <a:pt x="0" y="0"/>
                  </a:moveTo>
                  <a:lnTo>
                    <a:pt x="0" y="1432090"/>
                  </a:lnTo>
                  <a:lnTo>
                    <a:pt x="1432090" y="1432090"/>
                  </a:lnTo>
                  <a:lnTo>
                    <a:pt x="1432090" y="0"/>
                  </a:lnTo>
                  <a:lnTo>
                    <a:pt x="0" y="0"/>
                  </a:lnTo>
                  <a:close/>
                  <a:moveTo>
                    <a:pt x="1371129" y="1371129"/>
                  </a:moveTo>
                  <a:lnTo>
                    <a:pt x="59690" y="1371129"/>
                  </a:lnTo>
                  <a:lnTo>
                    <a:pt x="59690" y="59690"/>
                  </a:lnTo>
                  <a:lnTo>
                    <a:pt x="1371129" y="59690"/>
                  </a:lnTo>
                  <a:lnTo>
                    <a:pt x="1371129" y="1371129"/>
                  </a:lnTo>
                  <a:close/>
                </a:path>
              </a:pathLst>
            </a:custGeom>
            <a:solidFill>
              <a:srgbClr val="FFFFFF"/>
            </a:solidFill>
          </p:spPr>
        </p:sp>
      </p:grpSp>
      <p:sp>
        <p:nvSpPr>
          <p:cNvPr name="AutoShape 6" id="6"/>
          <p:cNvSpPr/>
          <p:nvPr/>
        </p:nvSpPr>
        <p:spPr>
          <a:xfrm rot="0">
            <a:off x="13255992" y="5254992"/>
            <a:ext cx="3992931" cy="4003308"/>
          </a:xfrm>
          <a:prstGeom prst="rect">
            <a:avLst/>
          </a:prstGeom>
          <a:solidFill>
            <a:srgbClr val="FFFFFF"/>
          </a:solidFill>
        </p:spPr>
      </p:sp>
      <p:sp>
        <p:nvSpPr>
          <p:cNvPr name="AutoShape 7" id="7"/>
          <p:cNvSpPr/>
          <p:nvPr/>
        </p:nvSpPr>
        <p:spPr>
          <a:xfrm rot="0">
            <a:off x="9066914" y="1028700"/>
            <a:ext cx="3992931" cy="4003308"/>
          </a:xfrm>
          <a:prstGeom prst="rect">
            <a:avLst/>
          </a:prstGeom>
          <a:solidFill>
            <a:srgbClr val="FFFFFF"/>
          </a:solidFill>
        </p:spPr>
      </p:sp>
      <p:sp>
        <p:nvSpPr>
          <p:cNvPr name="TextBox 8" id="8"/>
          <p:cNvSpPr txBox="true"/>
          <p:nvPr/>
        </p:nvSpPr>
        <p:spPr>
          <a:xfrm rot="0">
            <a:off x="1028700" y="1739026"/>
            <a:ext cx="7082928" cy="2857500"/>
          </a:xfrm>
          <a:prstGeom prst="rect">
            <a:avLst/>
          </a:prstGeom>
        </p:spPr>
        <p:txBody>
          <a:bodyPr anchor="t" rtlCol="false" tIns="0" lIns="0" bIns="0" rIns="0">
            <a:spAutoFit/>
          </a:bodyPr>
          <a:lstStyle/>
          <a:p>
            <a:pPr algn="l">
              <a:lnSpc>
                <a:spcPts val="7425"/>
              </a:lnSpc>
            </a:pPr>
            <a:r>
              <a:rPr lang="en-US" sz="6750">
                <a:solidFill>
                  <a:srgbClr val="FFFFFF"/>
                </a:solidFill>
                <a:latin typeface="League Spartan"/>
              </a:rPr>
              <a:t>INTERMEDIATE ANALYSIS RESULTS</a:t>
            </a:r>
          </a:p>
        </p:txBody>
      </p:sp>
      <p:sp>
        <p:nvSpPr>
          <p:cNvPr name="TextBox 9" id="9"/>
          <p:cNvSpPr txBox="true"/>
          <p:nvPr/>
        </p:nvSpPr>
        <p:spPr>
          <a:xfrm rot="0">
            <a:off x="339608" y="4904383"/>
            <a:ext cx="7082928" cy="942975"/>
          </a:xfrm>
          <a:prstGeom prst="rect">
            <a:avLst/>
          </a:prstGeom>
        </p:spPr>
        <p:txBody>
          <a:bodyPr anchor="t" rtlCol="false" tIns="0" lIns="0" bIns="0" rIns="0">
            <a:spAutoFit/>
          </a:bodyPr>
          <a:lstStyle/>
          <a:p>
            <a:pPr algn="l">
              <a:lnSpc>
                <a:spcPts val="3779"/>
              </a:lnSpc>
            </a:pPr>
            <a:r>
              <a:rPr lang="en-US" sz="3150">
                <a:solidFill>
                  <a:srgbClr val="FFFFFF"/>
                </a:solidFill>
                <a:latin typeface="League Spartan"/>
              </a:rPr>
              <a:t>DI</a:t>
            </a:r>
            <a:r>
              <a:rPr lang="en-US" sz="3150">
                <a:solidFill>
                  <a:srgbClr val="FFFFFF"/>
                </a:solidFill>
                <a:latin typeface="League Spartan"/>
              </a:rPr>
              <a:t>STRIBUTION OF ORDERS</a:t>
            </a:r>
          </a:p>
          <a:p>
            <a:pPr algn="l">
              <a:lnSpc>
                <a:spcPts val="3779"/>
              </a:lnSpc>
            </a:pPr>
            <a:r>
              <a:rPr lang="en-US" sz="3150">
                <a:solidFill>
                  <a:srgbClr val="FFFFFF"/>
                </a:solidFill>
                <a:latin typeface="League Spartan"/>
              </a:rPr>
              <a:t>BY HOU</a:t>
            </a:r>
            <a:r>
              <a:rPr lang="en-US" sz="3150">
                <a:solidFill>
                  <a:srgbClr val="FFFFFF"/>
                </a:solidFill>
                <a:latin typeface="League Spartan"/>
              </a:rPr>
              <a:t>R</a:t>
            </a:r>
          </a:p>
        </p:txBody>
      </p:sp>
      <p:sp>
        <p:nvSpPr>
          <p:cNvPr name="TextBox 10" id="10"/>
          <p:cNvSpPr txBox="true"/>
          <p:nvPr/>
        </p:nvSpPr>
        <p:spPr>
          <a:xfrm rot="0">
            <a:off x="881038" y="7351896"/>
            <a:ext cx="6964547" cy="723279"/>
          </a:xfrm>
          <a:prstGeom prst="rect">
            <a:avLst/>
          </a:prstGeom>
        </p:spPr>
        <p:txBody>
          <a:bodyPr anchor="t" rtlCol="false" tIns="0" lIns="0" bIns="0" rIns="0">
            <a:spAutoFit/>
          </a:bodyPr>
          <a:lstStyle/>
          <a:p>
            <a:pPr algn="ctr">
              <a:lnSpc>
                <a:spcPts val="5383"/>
              </a:lnSpc>
            </a:pPr>
            <a:r>
              <a:rPr lang="en-US" sz="5383">
                <a:solidFill>
                  <a:srgbClr val="FFFFFF"/>
                </a:solidFill>
                <a:latin typeface="Barlow SemiCondensed"/>
              </a:rPr>
              <a:t>MAXIMUM ORDERS - 12 PM</a:t>
            </a:r>
          </a:p>
        </p:txBody>
      </p:sp>
      <p:sp>
        <p:nvSpPr>
          <p:cNvPr name="TextBox 11" id="11"/>
          <p:cNvSpPr txBox="true"/>
          <p:nvPr/>
        </p:nvSpPr>
        <p:spPr>
          <a:xfrm rot="0">
            <a:off x="881038" y="8227359"/>
            <a:ext cx="6964547" cy="723279"/>
          </a:xfrm>
          <a:prstGeom prst="rect">
            <a:avLst/>
          </a:prstGeom>
        </p:spPr>
        <p:txBody>
          <a:bodyPr anchor="t" rtlCol="false" tIns="0" lIns="0" bIns="0" rIns="0">
            <a:spAutoFit/>
          </a:bodyPr>
          <a:lstStyle/>
          <a:p>
            <a:pPr algn="ctr">
              <a:lnSpc>
                <a:spcPts val="5383"/>
              </a:lnSpc>
            </a:pPr>
            <a:r>
              <a:rPr lang="en-US" sz="5383">
                <a:solidFill>
                  <a:srgbClr val="FFFFFF"/>
                </a:solidFill>
                <a:latin typeface="Barlow SemiCondensed"/>
              </a:rPr>
              <a:t>MINIMUM ORDERS - 09 AM</a:t>
            </a:r>
          </a:p>
        </p:txBody>
      </p:sp>
      <p:sp>
        <p:nvSpPr>
          <p:cNvPr name="Freeform 12" id="12"/>
          <p:cNvSpPr/>
          <p:nvPr/>
        </p:nvSpPr>
        <p:spPr>
          <a:xfrm flipH="false" flipV="false" rot="0">
            <a:off x="9691826" y="1488535"/>
            <a:ext cx="2743106" cy="3301331"/>
          </a:xfrm>
          <a:custGeom>
            <a:avLst/>
            <a:gdLst/>
            <a:ahLst/>
            <a:cxnLst/>
            <a:rect r="r" b="b" t="t" l="l"/>
            <a:pathLst>
              <a:path h="3301331" w="2743106">
                <a:moveTo>
                  <a:pt x="0" y="0"/>
                </a:moveTo>
                <a:lnTo>
                  <a:pt x="2743106" y="0"/>
                </a:lnTo>
                <a:lnTo>
                  <a:pt x="2743106" y="3301331"/>
                </a:lnTo>
                <a:lnTo>
                  <a:pt x="0" y="3301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3" id="13"/>
          <p:cNvSpPr/>
          <p:nvPr/>
        </p:nvSpPr>
        <p:spPr>
          <a:xfrm flipH="false" flipV="false" rot="-10800000">
            <a:off x="14012866" y="5743131"/>
            <a:ext cx="2743106" cy="3301331"/>
          </a:xfrm>
          <a:custGeom>
            <a:avLst/>
            <a:gdLst/>
            <a:ahLst/>
            <a:cxnLst/>
            <a:rect r="r" b="b" t="t" l="l"/>
            <a:pathLst>
              <a:path h="3301331" w="2743106">
                <a:moveTo>
                  <a:pt x="0" y="0"/>
                </a:moveTo>
                <a:lnTo>
                  <a:pt x="2743106" y="0"/>
                </a:lnTo>
                <a:lnTo>
                  <a:pt x="2743106" y="3301330"/>
                </a:lnTo>
                <a:lnTo>
                  <a:pt x="0" y="3301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4" id="14"/>
          <p:cNvSpPr/>
          <p:nvPr/>
        </p:nvSpPr>
        <p:spPr>
          <a:xfrm flipH="true" flipV="false" rot="0">
            <a:off x="13880904" y="1379689"/>
            <a:ext cx="2743106" cy="3301331"/>
          </a:xfrm>
          <a:custGeom>
            <a:avLst/>
            <a:gdLst/>
            <a:ahLst/>
            <a:cxnLst/>
            <a:rect r="r" b="b" t="t" l="l"/>
            <a:pathLst>
              <a:path h="3301331" w="2743106">
                <a:moveTo>
                  <a:pt x="2743106" y="0"/>
                </a:moveTo>
                <a:lnTo>
                  <a:pt x="0" y="0"/>
                </a:lnTo>
                <a:lnTo>
                  <a:pt x="0" y="3301330"/>
                </a:lnTo>
                <a:lnTo>
                  <a:pt x="2743106" y="3301330"/>
                </a:lnTo>
                <a:lnTo>
                  <a:pt x="2743106"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5" id="15"/>
          <p:cNvSpPr/>
          <p:nvPr/>
        </p:nvSpPr>
        <p:spPr>
          <a:xfrm flipH="false" flipV="true" rot="0">
            <a:off x="9557672" y="5605981"/>
            <a:ext cx="2743106" cy="3301331"/>
          </a:xfrm>
          <a:custGeom>
            <a:avLst/>
            <a:gdLst/>
            <a:ahLst/>
            <a:cxnLst/>
            <a:rect r="r" b="b" t="t" l="l"/>
            <a:pathLst>
              <a:path h="3301331" w="2743106">
                <a:moveTo>
                  <a:pt x="0" y="3301330"/>
                </a:moveTo>
                <a:lnTo>
                  <a:pt x="2743106" y="3301330"/>
                </a:lnTo>
                <a:lnTo>
                  <a:pt x="2743106" y="0"/>
                </a:lnTo>
                <a:lnTo>
                  <a:pt x="0" y="0"/>
                </a:lnTo>
                <a:lnTo>
                  <a:pt x="0" y="330133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DAGC-YVgO60</dc:identifier>
  <dcterms:modified xsi:type="dcterms:W3CDTF">2011-08-01T06:04:30Z</dcterms:modified>
  <cp:revision>1</cp:revision>
  <dc:title>Orange Pizza Product Presentation</dc:title>
</cp:coreProperties>
</file>